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03" r:id="rId1"/>
  </p:sldMasterIdLst>
  <p:notesMasterIdLst>
    <p:notesMasterId r:id="rId31"/>
  </p:notesMasterIdLst>
  <p:handoutMasterIdLst>
    <p:handoutMasterId r:id="rId32"/>
  </p:handoutMasterIdLst>
  <p:sldIdLst>
    <p:sldId id="293" r:id="rId2"/>
    <p:sldId id="257" r:id="rId3"/>
    <p:sldId id="314" r:id="rId4"/>
    <p:sldId id="316" r:id="rId5"/>
    <p:sldId id="284" r:id="rId6"/>
    <p:sldId id="338" r:id="rId7"/>
    <p:sldId id="341" r:id="rId8"/>
    <p:sldId id="342" r:id="rId9"/>
    <p:sldId id="317" r:id="rId10"/>
    <p:sldId id="278" r:id="rId11"/>
    <p:sldId id="332" r:id="rId12"/>
    <p:sldId id="318" r:id="rId13"/>
    <p:sldId id="319" r:id="rId14"/>
    <p:sldId id="320" r:id="rId15"/>
    <p:sldId id="321" r:id="rId16"/>
    <p:sldId id="322" r:id="rId17"/>
    <p:sldId id="323" r:id="rId18"/>
    <p:sldId id="324" r:id="rId19"/>
    <p:sldId id="325" r:id="rId20"/>
    <p:sldId id="326" r:id="rId21"/>
    <p:sldId id="327" r:id="rId22"/>
    <p:sldId id="328" r:id="rId23"/>
    <p:sldId id="329" r:id="rId24"/>
    <p:sldId id="336" r:id="rId25"/>
    <p:sldId id="334" r:id="rId26"/>
    <p:sldId id="330" r:id="rId27"/>
    <p:sldId id="331" r:id="rId28"/>
    <p:sldId id="337" r:id="rId29"/>
    <p:sldId id="333" r:id="rId30"/>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Garamond" pitchFamily="18" charset="0"/>
        <a:ea typeface="+mn-ea"/>
        <a:cs typeface="Arial" charset="0"/>
      </a:defRPr>
    </a:lvl1pPr>
    <a:lvl2pPr marL="457200" algn="l" rtl="0" fontAlgn="base">
      <a:spcBef>
        <a:spcPct val="0"/>
      </a:spcBef>
      <a:spcAft>
        <a:spcPct val="0"/>
      </a:spcAft>
      <a:defRPr kern="1200">
        <a:solidFill>
          <a:schemeClr val="tx1"/>
        </a:solidFill>
        <a:latin typeface="Garamond" pitchFamily="18" charset="0"/>
        <a:ea typeface="+mn-ea"/>
        <a:cs typeface="Arial" charset="0"/>
      </a:defRPr>
    </a:lvl2pPr>
    <a:lvl3pPr marL="914400" algn="l" rtl="0" fontAlgn="base">
      <a:spcBef>
        <a:spcPct val="0"/>
      </a:spcBef>
      <a:spcAft>
        <a:spcPct val="0"/>
      </a:spcAft>
      <a:defRPr kern="1200">
        <a:solidFill>
          <a:schemeClr val="tx1"/>
        </a:solidFill>
        <a:latin typeface="Garamond" pitchFamily="18" charset="0"/>
        <a:ea typeface="+mn-ea"/>
        <a:cs typeface="Arial" charset="0"/>
      </a:defRPr>
    </a:lvl3pPr>
    <a:lvl4pPr marL="1371600" algn="l" rtl="0" fontAlgn="base">
      <a:spcBef>
        <a:spcPct val="0"/>
      </a:spcBef>
      <a:spcAft>
        <a:spcPct val="0"/>
      </a:spcAft>
      <a:defRPr kern="1200">
        <a:solidFill>
          <a:schemeClr val="tx1"/>
        </a:solidFill>
        <a:latin typeface="Garamond" pitchFamily="18" charset="0"/>
        <a:ea typeface="+mn-ea"/>
        <a:cs typeface="Arial" charset="0"/>
      </a:defRPr>
    </a:lvl4pPr>
    <a:lvl5pPr marL="1828800" algn="l" rtl="0" fontAlgn="base">
      <a:spcBef>
        <a:spcPct val="0"/>
      </a:spcBef>
      <a:spcAft>
        <a:spcPct val="0"/>
      </a:spcAft>
      <a:defRPr kern="1200">
        <a:solidFill>
          <a:schemeClr val="tx1"/>
        </a:solidFill>
        <a:latin typeface="Garamond" pitchFamily="18" charset="0"/>
        <a:ea typeface="+mn-ea"/>
        <a:cs typeface="Arial" charset="0"/>
      </a:defRPr>
    </a:lvl5pPr>
    <a:lvl6pPr marL="2286000" algn="l" defTabSz="914400" rtl="0" eaLnBrk="1" latinLnBrk="0" hangingPunct="1">
      <a:defRPr kern="1200">
        <a:solidFill>
          <a:schemeClr val="tx1"/>
        </a:solidFill>
        <a:latin typeface="Garamond" pitchFamily="18" charset="0"/>
        <a:ea typeface="+mn-ea"/>
        <a:cs typeface="Arial" charset="0"/>
      </a:defRPr>
    </a:lvl6pPr>
    <a:lvl7pPr marL="2743200" algn="l" defTabSz="914400" rtl="0" eaLnBrk="1" latinLnBrk="0" hangingPunct="1">
      <a:defRPr kern="1200">
        <a:solidFill>
          <a:schemeClr val="tx1"/>
        </a:solidFill>
        <a:latin typeface="Garamond" pitchFamily="18" charset="0"/>
        <a:ea typeface="+mn-ea"/>
        <a:cs typeface="Arial" charset="0"/>
      </a:defRPr>
    </a:lvl7pPr>
    <a:lvl8pPr marL="3200400" algn="l" defTabSz="914400" rtl="0" eaLnBrk="1" latinLnBrk="0" hangingPunct="1">
      <a:defRPr kern="1200">
        <a:solidFill>
          <a:schemeClr val="tx1"/>
        </a:solidFill>
        <a:latin typeface="Garamond" pitchFamily="18" charset="0"/>
        <a:ea typeface="+mn-ea"/>
        <a:cs typeface="Arial" charset="0"/>
      </a:defRPr>
    </a:lvl8pPr>
    <a:lvl9pPr marL="3657600" algn="l" defTabSz="914400" rtl="0" eaLnBrk="1" latinLnBrk="0" hangingPunct="1">
      <a:defRPr kern="1200">
        <a:solidFill>
          <a:schemeClr val="tx1"/>
        </a:solidFill>
        <a:latin typeface="Garamond"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66CC"/>
    <a:srgbClr val="9DDEFF"/>
    <a:srgbClr val="79D2FF"/>
    <a:srgbClr val="66CCFF"/>
    <a:srgbClr val="C3FFFF"/>
    <a:srgbClr val="BB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75" autoAdjust="0"/>
    <p:restoredTop sz="94660" autoAdjust="0"/>
  </p:normalViewPr>
  <p:slideViewPr>
    <p:cSldViewPr snapToGrid="0">
      <p:cViewPr varScale="1">
        <p:scale>
          <a:sx n="131" d="100"/>
          <a:sy n="131" d="100"/>
        </p:scale>
        <p:origin x="-90" y="-1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99" d="100"/>
          <a:sy n="99" d="100"/>
        </p:scale>
        <p:origin x="-2610" y="-102"/>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1"/>
            <a:ext cx="2990167" cy="448264"/>
          </a:xfrm>
          <a:prstGeom prst="rect">
            <a:avLst/>
          </a:prstGeom>
          <a:noFill/>
          <a:ln w="9525">
            <a:noFill/>
            <a:miter lim="800000"/>
            <a:headEnd/>
            <a:tailEnd/>
          </a:ln>
          <a:effectLst/>
        </p:spPr>
        <p:txBody>
          <a:bodyPr vert="horz" wrap="square" lIns="88633" tIns="44318" rIns="88633" bIns="44318" numCol="1" anchor="t" anchorCtr="0" compatLnSpc="1">
            <a:prstTxWarp prst="textNoShape">
              <a:avLst/>
            </a:prstTxWarp>
          </a:bodyPr>
          <a:lstStyle>
            <a:lvl1pPr defTabSz="886533" eaLnBrk="0" hangingPunct="0">
              <a:defRPr sz="1200">
                <a:latin typeface="Times New Roman" pitchFamily="18" charset="0"/>
              </a:defRPr>
            </a:lvl1pPr>
          </a:lstStyle>
          <a:p>
            <a:r>
              <a:rPr lang="en-US" b="1" dirty="0" smtClean="0"/>
              <a:t>2015 VSP and Retirement Benefits</a:t>
            </a:r>
          </a:p>
          <a:p>
            <a:r>
              <a:rPr lang="en-US" b="1" dirty="0" smtClean="0"/>
              <a:t>MSRA 1-800-492-5909</a:t>
            </a:r>
            <a:endParaRPr lang="en-US" b="1" dirty="0"/>
          </a:p>
        </p:txBody>
      </p:sp>
      <p:sp>
        <p:nvSpPr>
          <p:cNvPr id="41987" name="Rectangle 3"/>
          <p:cNvSpPr>
            <a:spLocks noGrp="1" noChangeArrowheads="1"/>
          </p:cNvSpPr>
          <p:nvPr>
            <p:ph type="dt" sz="quarter" idx="1"/>
          </p:nvPr>
        </p:nvSpPr>
        <p:spPr bwMode="auto">
          <a:xfrm>
            <a:off x="3865673" y="1"/>
            <a:ext cx="2991694" cy="448264"/>
          </a:xfrm>
          <a:prstGeom prst="rect">
            <a:avLst/>
          </a:prstGeom>
          <a:noFill/>
          <a:ln w="9525">
            <a:noFill/>
            <a:miter lim="800000"/>
            <a:headEnd/>
            <a:tailEnd/>
          </a:ln>
          <a:effectLst/>
        </p:spPr>
        <p:txBody>
          <a:bodyPr vert="horz" wrap="square" lIns="88633" tIns="44318" rIns="88633" bIns="44318" numCol="1" anchor="t" anchorCtr="0" compatLnSpc="1">
            <a:prstTxWarp prst="textNoShape">
              <a:avLst/>
            </a:prstTxWarp>
          </a:bodyPr>
          <a:lstStyle>
            <a:lvl1pPr algn="r" defTabSz="886533" eaLnBrk="0" hangingPunct="0">
              <a:defRPr sz="1200">
                <a:latin typeface="Times New Roman" pitchFamily="18" charset="0"/>
              </a:defRPr>
            </a:lvl1pPr>
          </a:lstStyle>
          <a:p>
            <a:endParaRPr lang="en-US"/>
          </a:p>
        </p:txBody>
      </p:sp>
      <p:sp>
        <p:nvSpPr>
          <p:cNvPr id="41988" name="Rectangle 4"/>
          <p:cNvSpPr>
            <a:spLocks noGrp="1" noChangeArrowheads="1"/>
          </p:cNvSpPr>
          <p:nvPr>
            <p:ph type="ftr" sz="quarter" idx="2"/>
          </p:nvPr>
        </p:nvSpPr>
        <p:spPr bwMode="auto">
          <a:xfrm>
            <a:off x="0" y="8799718"/>
            <a:ext cx="2990167" cy="521673"/>
          </a:xfrm>
          <a:prstGeom prst="rect">
            <a:avLst/>
          </a:prstGeom>
          <a:noFill/>
          <a:ln w="9525">
            <a:noFill/>
            <a:miter lim="800000"/>
            <a:headEnd/>
            <a:tailEnd/>
          </a:ln>
          <a:effectLst/>
        </p:spPr>
        <p:txBody>
          <a:bodyPr vert="horz" wrap="square" lIns="88633" tIns="44318" rIns="88633" bIns="44318" numCol="1" anchor="b" anchorCtr="0" compatLnSpc="1">
            <a:prstTxWarp prst="textNoShape">
              <a:avLst/>
            </a:prstTxWarp>
          </a:bodyPr>
          <a:lstStyle>
            <a:lvl1pPr defTabSz="886533" eaLnBrk="0" hangingPunct="0">
              <a:defRPr sz="1200">
                <a:latin typeface="Times New Roman" pitchFamily="18" charset="0"/>
              </a:defRPr>
            </a:lvl1pPr>
          </a:lstStyle>
          <a:p>
            <a:endParaRPr lang="en-US"/>
          </a:p>
        </p:txBody>
      </p:sp>
      <p:sp>
        <p:nvSpPr>
          <p:cNvPr id="41989" name="Rectangle 5"/>
          <p:cNvSpPr>
            <a:spLocks noGrp="1" noChangeArrowheads="1"/>
          </p:cNvSpPr>
          <p:nvPr>
            <p:ph type="sldNum" sz="quarter" idx="3"/>
          </p:nvPr>
        </p:nvSpPr>
        <p:spPr bwMode="auto">
          <a:xfrm>
            <a:off x="3865673" y="8799718"/>
            <a:ext cx="2991694" cy="521673"/>
          </a:xfrm>
          <a:prstGeom prst="rect">
            <a:avLst/>
          </a:prstGeom>
          <a:noFill/>
          <a:ln w="9525">
            <a:noFill/>
            <a:miter lim="800000"/>
            <a:headEnd/>
            <a:tailEnd/>
          </a:ln>
          <a:effectLst/>
        </p:spPr>
        <p:txBody>
          <a:bodyPr vert="horz" wrap="square" lIns="88633" tIns="44318" rIns="88633" bIns="44318" numCol="1" anchor="b" anchorCtr="0" compatLnSpc="1">
            <a:prstTxWarp prst="textNoShape">
              <a:avLst/>
            </a:prstTxWarp>
          </a:bodyPr>
          <a:lstStyle>
            <a:lvl1pPr algn="r" defTabSz="886533" eaLnBrk="0" hangingPunct="0">
              <a:defRPr sz="1200">
                <a:latin typeface="Times New Roman" pitchFamily="18" charset="0"/>
              </a:defRPr>
            </a:lvl1pPr>
          </a:lstStyle>
          <a:p>
            <a:fld id="{2E5984B4-EB7A-420E-B440-D85447C9E970}" type="slidenum">
              <a:rPr lang="en-US"/>
              <a:pPr/>
              <a:t>‹#›</a:t>
            </a:fld>
            <a:endParaRPr lang="en-US"/>
          </a:p>
        </p:txBody>
      </p:sp>
    </p:spTree>
    <p:extLst>
      <p:ext uri="{BB962C8B-B14F-4D97-AF65-F5344CB8AC3E}">
        <p14:creationId xmlns:p14="http://schemas.microsoft.com/office/powerpoint/2010/main" val="36669981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80999" cy="465445"/>
          </a:xfrm>
          <a:prstGeom prst="rect">
            <a:avLst/>
          </a:prstGeom>
          <a:noFill/>
          <a:ln w="9525">
            <a:noFill/>
            <a:miter lim="800000"/>
            <a:headEnd/>
            <a:tailEnd/>
          </a:ln>
          <a:effectLst/>
        </p:spPr>
        <p:txBody>
          <a:bodyPr vert="horz" wrap="square" lIns="93264" tIns="46630" rIns="93264" bIns="46630" numCol="1" anchor="t" anchorCtr="0" compatLnSpc="1">
            <a:prstTxWarp prst="textNoShape">
              <a:avLst/>
            </a:prstTxWarp>
          </a:bodyPr>
          <a:lstStyle>
            <a:lvl1pPr defTabSz="932949" eaLnBrk="0" hangingPunct="0">
              <a:defRPr sz="1200">
                <a:latin typeface="Times New Roman" pitchFamily="18" charset="0"/>
              </a:defRPr>
            </a:lvl1pPr>
          </a:lstStyle>
          <a:p>
            <a:endParaRPr lang="en-US"/>
          </a:p>
        </p:txBody>
      </p:sp>
      <p:sp>
        <p:nvSpPr>
          <p:cNvPr id="5123" name="Rectangle 3"/>
          <p:cNvSpPr>
            <a:spLocks noGrp="1" noChangeArrowheads="1"/>
          </p:cNvSpPr>
          <p:nvPr>
            <p:ph type="dt" idx="1"/>
          </p:nvPr>
        </p:nvSpPr>
        <p:spPr bwMode="auto">
          <a:xfrm>
            <a:off x="3900815" y="0"/>
            <a:ext cx="2980998" cy="465445"/>
          </a:xfrm>
          <a:prstGeom prst="rect">
            <a:avLst/>
          </a:prstGeom>
          <a:noFill/>
          <a:ln w="9525">
            <a:noFill/>
            <a:miter lim="800000"/>
            <a:headEnd/>
            <a:tailEnd/>
          </a:ln>
          <a:effectLst/>
        </p:spPr>
        <p:txBody>
          <a:bodyPr vert="horz" wrap="square" lIns="93264" tIns="46630" rIns="93264" bIns="46630" numCol="1" anchor="t" anchorCtr="0" compatLnSpc="1">
            <a:prstTxWarp prst="textNoShape">
              <a:avLst/>
            </a:prstTxWarp>
          </a:bodyPr>
          <a:lstStyle>
            <a:lvl1pPr algn="r" defTabSz="932949" eaLnBrk="0" hangingPunct="0">
              <a:defRPr sz="1200">
                <a:latin typeface="Times New Roman" pitchFamily="18" charset="0"/>
              </a:defRPr>
            </a:lvl1pPr>
          </a:lstStyle>
          <a:p>
            <a:endParaRPr lang="en-US"/>
          </a:p>
        </p:txBody>
      </p:sp>
      <p:sp>
        <p:nvSpPr>
          <p:cNvPr id="5124" name="Rectangle 4"/>
          <p:cNvSpPr>
            <a:spLocks noGrp="1" noRot="1" noChangeAspect="1" noChangeArrowheads="1" noTextEdit="1"/>
          </p:cNvSpPr>
          <p:nvPr>
            <p:ph type="sldImg" idx="2"/>
          </p:nvPr>
        </p:nvSpPr>
        <p:spPr bwMode="auto">
          <a:xfrm>
            <a:off x="-2751138" y="1047750"/>
            <a:ext cx="9286876" cy="6965950"/>
          </a:xfrm>
          <a:prstGeom prst="rect">
            <a:avLst/>
          </a:prstGeom>
          <a:noFill/>
          <a:ln w="9525">
            <a:solidFill>
              <a:srgbClr val="000000"/>
            </a:solidFill>
            <a:miter lim="800000"/>
            <a:headEnd/>
            <a:tailEnd/>
          </a:ln>
          <a:effectLst/>
        </p:spPr>
      </p:sp>
      <p:sp>
        <p:nvSpPr>
          <p:cNvPr id="5126" name="Rectangle 6"/>
          <p:cNvSpPr>
            <a:spLocks noGrp="1" noChangeArrowheads="1"/>
          </p:cNvSpPr>
          <p:nvPr>
            <p:ph type="ftr" sz="quarter" idx="4"/>
          </p:nvPr>
        </p:nvSpPr>
        <p:spPr bwMode="auto">
          <a:xfrm>
            <a:off x="0" y="8830956"/>
            <a:ext cx="2980999" cy="465445"/>
          </a:xfrm>
          <a:prstGeom prst="rect">
            <a:avLst/>
          </a:prstGeom>
          <a:noFill/>
          <a:ln w="9525">
            <a:noFill/>
            <a:miter lim="800000"/>
            <a:headEnd/>
            <a:tailEnd/>
          </a:ln>
          <a:effectLst/>
        </p:spPr>
        <p:txBody>
          <a:bodyPr vert="horz" wrap="square" lIns="93264" tIns="46630" rIns="93264" bIns="46630" numCol="1" anchor="b" anchorCtr="0" compatLnSpc="1">
            <a:prstTxWarp prst="textNoShape">
              <a:avLst/>
            </a:prstTxWarp>
          </a:bodyPr>
          <a:lstStyle>
            <a:lvl1pPr defTabSz="932949" eaLnBrk="0" hangingPunct="0">
              <a:defRPr sz="1200">
                <a:latin typeface="Times New Roman" pitchFamily="18" charset="0"/>
              </a:defRPr>
            </a:lvl1pPr>
          </a:lstStyle>
          <a:p>
            <a:endParaRPr lang="en-US"/>
          </a:p>
        </p:txBody>
      </p:sp>
      <p:sp>
        <p:nvSpPr>
          <p:cNvPr id="5127" name="Rectangle 7"/>
          <p:cNvSpPr>
            <a:spLocks noGrp="1" noChangeArrowheads="1"/>
          </p:cNvSpPr>
          <p:nvPr>
            <p:ph type="sldNum" sz="quarter" idx="5"/>
          </p:nvPr>
        </p:nvSpPr>
        <p:spPr bwMode="auto">
          <a:xfrm>
            <a:off x="3900815" y="8830956"/>
            <a:ext cx="2980998" cy="465445"/>
          </a:xfrm>
          <a:prstGeom prst="rect">
            <a:avLst/>
          </a:prstGeom>
          <a:noFill/>
          <a:ln w="9525">
            <a:noFill/>
            <a:miter lim="800000"/>
            <a:headEnd/>
            <a:tailEnd/>
          </a:ln>
          <a:effectLst/>
        </p:spPr>
        <p:txBody>
          <a:bodyPr vert="horz" wrap="square" lIns="93264" tIns="46630" rIns="93264" bIns="46630" numCol="1" anchor="b" anchorCtr="0" compatLnSpc="1">
            <a:prstTxWarp prst="textNoShape">
              <a:avLst/>
            </a:prstTxWarp>
          </a:bodyPr>
          <a:lstStyle>
            <a:lvl1pPr algn="r" defTabSz="932949" eaLnBrk="0" hangingPunct="0">
              <a:defRPr sz="1200">
                <a:latin typeface="Times New Roman" pitchFamily="18" charset="0"/>
              </a:defRPr>
            </a:lvl1pPr>
          </a:lstStyle>
          <a:p>
            <a:fld id="{B4F61EB2-BF8F-4335-997D-67732ECED7DD}" type="slidenum">
              <a:rPr lang="en-US"/>
              <a:pPr/>
              <a:t>‹#›</a:t>
            </a:fld>
            <a:endParaRPr lang="en-US"/>
          </a:p>
        </p:txBody>
      </p:sp>
      <p:sp>
        <p:nvSpPr>
          <p:cNvPr id="5128" name="Line 8"/>
          <p:cNvSpPr>
            <a:spLocks noChangeShapeType="1"/>
          </p:cNvSpPr>
          <p:nvPr/>
        </p:nvSpPr>
        <p:spPr bwMode="auto">
          <a:xfrm>
            <a:off x="3796916" y="1652485"/>
            <a:ext cx="2716666" cy="0"/>
          </a:xfrm>
          <a:prstGeom prst="line">
            <a:avLst/>
          </a:prstGeom>
          <a:noFill/>
          <a:ln w="9525">
            <a:solidFill>
              <a:schemeClr val="tx1"/>
            </a:solidFill>
            <a:round/>
            <a:headEnd/>
            <a:tailEnd/>
          </a:ln>
          <a:effectLst/>
        </p:spPr>
        <p:txBody>
          <a:bodyPr lIns="89117" tIns="44559" rIns="89117" bIns="44559"/>
          <a:lstStyle/>
          <a:p>
            <a:endParaRPr lang="en-US"/>
          </a:p>
        </p:txBody>
      </p:sp>
      <p:sp>
        <p:nvSpPr>
          <p:cNvPr id="5129" name="Line 9"/>
          <p:cNvSpPr>
            <a:spLocks noChangeShapeType="1"/>
          </p:cNvSpPr>
          <p:nvPr/>
        </p:nvSpPr>
        <p:spPr bwMode="auto">
          <a:xfrm>
            <a:off x="3803028" y="2153854"/>
            <a:ext cx="2715138" cy="0"/>
          </a:xfrm>
          <a:prstGeom prst="line">
            <a:avLst/>
          </a:prstGeom>
          <a:noFill/>
          <a:ln w="9525">
            <a:solidFill>
              <a:schemeClr val="tx1"/>
            </a:solidFill>
            <a:round/>
            <a:headEnd/>
            <a:tailEnd/>
          </a:ln>
          <a:effectLst/>
        </p:spPr>
        <p:txBody>
          <a:bodyPr lIns="89117" tIns="44559" rIns="89117" bIns="44559"/>
          <a:lstStyle/>
          <a:p>
            <a:endParaRPr lang="en-US"/>
          </a:p>
        </p:txBody>
      </p:sp>
      <p:sp>
        <p:nvSpPr>
          <p:cNvPr id="5130" name="Line 10"/>
          <p:cNvSpPr>
            <a:spLocks noChangeShapeType="1"/>
          </p:cNvSpPr>
          <p:nvPr/>
        </p:nvSpPr>
        <p:spPr bwMode="auto">
          <a:xfrm>
            <a:off x="3790804" y="2641165"/>
            <a:ext cx="2718193" cy="0"/>
          </a:xfrm>
          <a:prstGeom prst="line">
            <a:avLst/>
          </a:prstGeom>
          <a:noFill/>
          <a:ln w="9525">
            <a:solidFill>
              <a:schemeClr val="tx1"/>
            </a:solidFill>
            <a:round/>
            <a:headEnd/>
            <a:tailEnd/>
          </a:ln>
          <a:effectLst/>
        </p:spPr>
        <p:txBody>
          <a:bodyPr lIns="89117" tIns="44559" rIns="89117" bIns="44559"/>
          <a:lstStyle/>
          <a:p>
            <a:endParaRPr lang="en-US"/>
          </a:p>
        </p:txBody>
      </p:sp>
      <p:sp>
        <p:nvSpPr>
          <p:cNvPr id="5131" name="Line 11"/>
          <p:cNvSpPr>
            <a:spLocks noChangeShapeType="1"/>
          </p:cNvSpPr>
          <p:nvPr/>
        </p:nvSpPr>
        <p:spPr bwMode="auto">
          <a:xfrm>
            <a:off x="3796916" y="3142533"/>
            <a:ext cx="2716666" cy="0"/>
          </a:xfrm>
          <a:prstGeom prst="line">
            <a:avLst/>
          </a:prstGeom>
          <a:noFill/>
          <a:ln w="9525">
            <a:solidFill>
              <a:schemeClr val="tx1"/>
            </a:solidFill>
            <a:round/>
            <a:headEnd/>
            <a:tailEnd/>
          </a:ln>
          <a:effectLst/>
        </p:spPr>
        <p:txBody>
          <a:bodyPr lIns="89117" tIns="44559" rIns="89117" bIns="44559"/>
          <a:lstStyle/>
          <a:p>
            <a:endParaRPr lang="en-US"/>
          </a:p>
        </p:txBody>
      </p:sp>
      <p:sp>
        <p:nvSpPr>
          <p:cNvPr id="5132" name="Line 12"/>
          <p:cNvSpPr>
            <a:spLocks noChangeShapeType="1"/>
          </p:cNvSpPr>
          <p:nvPr/>
        </p:nvSpPr>
        <p:spPr bwMode="auto">
          <a:xfrm>
            <a:off x="3786220" y="3656397"/>
            <a:ext cx="2718194" cy="0"/>
          </a:xfrm>
          <a:prstGeom prst="line">
            <a:avLst/>
          </a:prstGeom>
          <a:noFill/>
          <a:ln w="9525">
            <a:solidFill>
              <a:schemeClr val="tx1"/>
            </a:solidFill>
            <a:round/>
            <a:headEnd/>
            <a:tailEnd/>
          </a:ln>
          <a:effectLst/>
        </p:spPr>
        <p:txBody>
          <a:bodyPr lIns="89117" tIns="44559" rIns="89117" bIns="44559"/>
          <a:lstStyle/>
          <a:p>
            <a:endParaRPr lang="en-US"/>
          </a:p>
        </p:txBody>
      </p:sp>
      <p:sp>
        <p:nvSpPr>
          <p:cNvPr id="5133" name="Line 13"/>
          <p:cNvSpPr>
            <a:spLocks noChangeShapeType="1"/>
          </p:cNvSpPr>
          <p:nvPr/>
        </p:nvSpPr>
        <p:spPr bwMode="auto">
          <a:xfrm>
            <a:off x="3790804" y="4157765"/>
            <a:ext cx="2718193" cy="0"/>
          </a:xfrm>
          <a:prstGeom prst="line">
            <a:avLst/>
          </a:prstGeom>
          <a:noFill/>
          <a:ln w="9525">
            <a:solidFill>
              <a:schemeClr val="tx1"/>
            </a:solidFill>
            <a:round/>
            <a:headEnd/>
            <a:tailEnd/>
          </a:ln>
          <a:effectLst/>
        </p:spPr>
        <p:txBody>
          <a:bodyPr lIns="89117" tIns="44559" rIns="89117" bIns="44559"/>
          <a:lstStyle/>
          <a:p>
            <a:endParaRPr lang="en-US"/>
          </a:p>
        </p:txBody>
      </p:sp>
      <p:sp>
        <p:nvSpPr>
          <p:cNvPr id="5134" name="Line 14"/>
          <p:cNvSpPr>
            <a:spLocks noChangeShapeType="1"/>
          </p:cNvSpPr>
          <p:nvPr/>
        </p:nvSpPr>
        <p:spPr bwMode="auto">
          <a:xfrm>
            <a:off x="3781636" y="4646639"/>
            <a:ext cx="2718193" cy="0"/>
          </a:xfrm>
          <a:prstGeom prst="line">
            <a:avLst/>
          </a:prstGeom>
          <a:noFill/>
          <a:ln w="9525">
            <a:solidFill>
              <a:schemeClr val="tx1"/>
            </a:solidFill>
            <a:round/>
            <a:headEnd/>
            <a:tailEnd/>
          </a:ln>
          <a:effectLst/>
        </p:spPr>
        <p:txBody>
          <a:bodyPr lIns="89117" tIns="44559" rIns="89117" bIns="44559"/>
          <a:lstStyle/>
          <a:p>
            <a:endParaRPr lang="en-US"/>
          </a:p>
        </p:txBody>
      </p:sp>
      <p:sp>
        <p:nvSpPr>
          <p:cNvPr id="5135" name="Line 15"/>
          <p:cNvSpPr>
            <a:spLocks noChangeShapeType="1"/>
          </p:cNvSpPr>
          <p:nvPr/>
        </p:nvSpPr>
        <p:spPr bwMode="auto">
          <a:xfrm>
            <a:off x="3786220" y="5146445"/>
            <a:ext cx="2718194" cy="0"/>
          </a:xfrm>
          <a:prstGeom prst="line">
            <a:avLst/>
          </a:prstGeom>
          <a:noFill/>
          <a:ln w="9525">
            <a:solidFill>
              <a:schemeClr val="tx1"/>
            </a:solidFill>
            <a:round/>
            <a:headEnd/>
            <a:tailEnd/>
          </a:ln>
          <a:effectLst/>
        </p:spPr>
        <p:txBody>
          <a:bodyPr lIns="89117" tIns="44559" rIns="89117" bIns="44559"/>
          <a:lstStyle/>
          <a:p>
            <a:endParaRPr lang="en-US"/>
          </a:p>
        </p:txBody>
      </p:sp>
      <p:sp>
        <p:nvSpPr>
          <p:cNvPr id="5136" name="Line 16"/>
          <p:cNvSpPr>
            <a:spLocks noChangeShapeType="1"/>
          </p:cNvSpPr>
          <p:nvPr/>
        </p:nvSpPr>
        <p:spPr bwMode="auto">
          <a:xfrm>
            <a:off x="3796916" y="5674366"/>
            <a:ext cx="2716666" cy="0"/>
          </a:xfrm>
          <a:prstGeom prst="line">
            <a:avLst/>
          </a:prstGeom>
          <a:noFill/>
          <a:ln w="9525">
            <a:solidFill>
              <a:schemeClr val="tx1"/>
            </a:solidFill>
            <a:round/>
            <a:headEnd/>
            <a:tailEnd/>
          </a:ln>
          <a:effectLst/>
        </p:spPr>
        <p:txBody>
          <a:bodyPr lIns="89117" tIns="44559" rIns="89117" bIns="44559"/>
          <a:lstStyle/>
          <a:p>
            <a:endParaRPr lang="en-US"/>
          </a:p>
        </p:txBody>
      </p:sp>
      <p:sp>
        <p:nvSpPr>
          <p:cNvPr id="5137" name="Line 17"/>
          <p:cNvSpPr>
            <a:spLocks noChangeShapeType="1"/>
          </p:cNvSpPr>
          <p:nvPr/>
        </p:nvSpPr>
        <p:spPr bwMode="auto">
          <a:xfrm>
            <a:off x="3803028" y="6174172"/>
            <a:ext cx="2715138" cy="0"/>
          </a:xfrm>
          <a:prstGeom prst="line">
            <a:avLst/>
          </a:prstGeom>
          <a:noFill/>
          <a:ln w="9525">
            <a:solidFill>
              <a:schemeClr val="tx1"/>
            </a:solidFill>
            <a:round/>
            <a:headEnd/>
            <a:tailEnd/>
          </a:ln>
          <a:effectLst/>
        </p:spPr>
        <p:txBody>
          <a:bodyPr lIns="89117" tIns="44559" rIns="89117" bIns="44559"/>
          <a:lstStyle/>
          <a:p>
            <a:endParaRPr lang="en-US"/>
          </a:p>
        </p:txBody>
      </p:sp>
      <p:sp>
        <p:nvSpPr>
          <p:cNvPr id="5138" name="Line 18"/>
          <p:cNvSpPr>
            <a:spLocks noChangeShapeType="1"/>
          </p:cNvSpPr>
          <p:nvPr/>
        </p:nvSpPr>
        <p:spPr bwMode="auto">
          <a:xfrm>
            <a:off x="3790804" y="6688035"/>
            <a:ext cx="2718193" cy="0"/>
          </a:xfrm>
          <a:prstGeom prst="line">
            <a:avLst/>
          </a:prstGeom>
          <a:noFill/>
          <a:ln w="9525">
            <a:solidFill>
              <a:schemeClr val="tx1"/>
            </a:solidFill>
            <a:round/>
            <a:headEnd/>
            <a:tailEnd/>
          </a:ln>
          <a:effectLst/>
        </p:spPr>
        <p:txBody>
          <a:bodyPr lIns="89117" tIns="44559" rIns="89117" bIns="44559"/>
          <a:lstStyle/>
          <a:p>
            <a:endParaRPr lang="en-US"/>
          </a:p>
        </p:txBody>
      </p:sp>
      <p:sp>
        <p:nvSpPr>
          <p:cNvPr id="5139" name="Line 19"/>
          <p:cNvSpPr>
            <a:spLocks noChangeShapeType="1"/>
          </p:cNvSpPr>
          <p:nvPr/>
        </p:nvSpPr>
        <p:spPr bwMode="auto">
          <a:xfrm>
            <a:off x="3796916" y="7189404"/>
            <a:ext cx="2716666" cy="0"/>
          </a:xfrm>
          <a:prstGeom prst="line">
            <a:avLst/>
          </a:prstGeom>
          <a:noFill/>
          <a:ln w="9525">
            <a:solidFill>
              <a:schemeClr val="tx1"/>
            </a:solidFill>
            <a:round/>
            <a:headEnd/>
            <a:tailEnd/>
          </a:ln>
          <a:effectLst/>
        </p:spPr>
        <p:txBody>
          <a:bodyPr lIns="89117" tIns="44559" rIns="89117" bIns="44559"/>
          <a:lstStyle/>
          <a:p>
            <a:endParaRPr lang="en-US"/>
          </a:p>
        </p:txBody>
      </p:sp>
      <p:sp>
        <p:nvSpPr>
          <p:cNvPr id="5140" name="Line 20"/>
          <p:cNvSpPr>
            <a:spLocks noChangeShapeType="1"/>
          </p:cNvSpPr>
          <p:nvPr/>
        </p:nvSpPr>
        <p:spPr bwMode="auto">
          <a:xfrm>
            <a:off x="3786220" y="7676715"/>
            <a:ext cx="2718194" cy="0"/>
          </a:xfrm>
          <a:prstGeom prst="line">
            <a:avLst/>
          </a:prstGeom>
          <a:noFill/>
          <a:ln w="9525">
            <a:solidFill>
              <a:schemeClr val="tx1"/>
            </a:solidFill>
            <a:round/>
            <a:headEnd/>
            <a:tailEnd/>
          </a:ln>
          <a:effectLst/>
        </p:spPr>
        <p:txBody>
          <a:bodyPr lIns="89117" tIns="44559" rIns="89117" bIns="44559"/>
          <a:lstStyle/>
          <a:p>
            <a:endParaRPr lang="en-US"/>
          </a:p>
        </p:txBody>
      </p:sp>
    </p:spTree>
    <p:extLst>
      <p:ext uri="{BB962C8B-B14F-4D97-AF65-F5344CB8AC3E}">
        <p14:creationId xmlns:p14="http://schemas.microsoft.com/office/powerpoint/2010/main" val="38824679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3000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3000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3000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967FA93-0C23-4172-83A7-EAFCB8428BA1}" type="slidenum">
              <a:rPr lang="en-US"/>
              <a:pPr/>
              <a:t>2</a:t>
            </a:fld>
            <a:endParaRPr lang="en-US"/>
          </a:p>
        </p:txBody>
      </p:sp>
      <p:sp>
        <p:nvSpPr>
          <p:cNvPr id="45058" name="Rectangle 2"/>
          <p:cNvSpPr>
            <a:spLocks noGrp="1" noRot="1" noChangeAspect="1" noChangeArrowheads="1" noTextEdit="1"/>
          </p:cNvSpPr>
          <p:nvPr>
            <p:ph type="sldImg"/>
          </p:nvPr>
        </p:nvSpPr>
        <p:spPr>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smtClean="0"/>
              <a:t>There are two types of purchase of service, normal cost and full cost.</a:t>
            </a:r>
          </a:p>
          <a:p>
            <a:r>
              <a:rPr lang="en-US" u="sng" smtClean="0"/>
              <a:t>Normal Cost</a:t>
            </a:r>
          </a:p>
          <a:p>
            <a:r>
              <a:rPr lang="en-US" smtClean="0"/>
              <a:t>You will pay the contributions and interest missed during the period of time being purchases.</a:t>
            </a:r>
          </a:p>
          <a:p>
            <a:r>
              <a:rPr lang="en-US" smtClean="0"/>
              <a:t>Must be active on payroll or on Approved Leave of Absence. </a:t>
            </a:r>
          </a:p>
          <a:p>
            <a:r>
              <a:rPr lang="en-US" smtClean="0"/>
              <a:t>Complete Form 26, Request to Purchase Previous Service.  I have the forms with.</a:t>
            </a:r>
          </a:p>
          <a:p>
            <a:r>
              <a:rPr lang="en-US" smtClean="0"/>
              <a:t>Examples: SRA Approved Leave of Absence.  For example, you went on maternity leave for 6 months, when you come back from the leave you can purchase that at normal cost.  </a:t>
            </a:r>
          </a:p>
          <a:p>
            <a:r>
              <a:rPr lang="en-US" u="sng" smtClean="0"/>
              <a:t>Delayed enrollment</a:t>
            </a:r>
            <a:r>
              <a:rPr lang="en-US" smtClean="0"/>
              <a:t>: this happened back in the 70’s.  You may see that your enrollment date is a couple months later than your actual start date.  This could be a delayed enrollment.  (you may want to mention that members in the pension system with delayed enrollment will be granted this time at no cost because it is non-contributory time.)</a:t>
            </a:r>
          </a:p>
          <a:p>
            <a:endParaRPr lang="en-US" smtClean="0"/>
          </a:p>
          <a:p>
            <a:r>
              <a:rPr lang="en-US" smtClean="0"/>
              <a:t>(E &amp; T, page 5)</a:t>
            </a:r>
          </a:p>
          <a:p>
            <a:r>
              <a:rPr lang="en-US" smtClean="0"/>
              <a:t>(CORS, page 4)</a:t>
            </a:r>
          </a:p>
        </p:txBody>
      </p:sp>
      <p:sp>
        <p:nvSpPr>
          <p:cNvPr id="46084" name="Slide Number Placeholder 3"/>
          <p:cNvSpPr>
            <a:spLocks noGrp="1"/>
          </p:cNvSpPr>
          <p:nvPr>
            <p:ph type="sldNum" sz="quarter" idx="5"/>
          </p:nvPr>
        </p:nvSpPr>
        <p:spPr>
          <a:noFill/>
        </p:spPr>
        <p:txBody>
          <a:bodyPr/>
          <a:lstStyle/>
          <a:p>
            <a:fld id="{609F2A5C-5C39-4FBA-90EA-43960E7EDAB7}" type="slidenum">
              <a:rPr lang="en-US" smtClean="0"/>
              <a:pPr/>
              <a:t>13</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a:xfrm>
            <a:off x="917888" y="4416426"/>
            <a:ext cx="5046040" cy="4183063"/>
          </a:xfrm>
          <a:prstGeom prst="rect">
            <a:avLst/>
          </a:prstGeom>
        </p:spPr>
        <p:txBody>
          <a:bodyPr lIns="90713" tIns="45356" rIns="90713" bIns="45356">
            <a:normAutofit fontScale="85000" lnSpcReduction="20000"/>
          </a:bodyPr>
          <a:lstStyle/>
          <a:p>
            <a:pPr>
              <a:lnSpc>
                <a:spcPct val="90000"/>
              </a:lnSpc>
              <a:defRPr/>
            </a:pPr>
            <a:r>
              <a:rPr lang="en-US" dirty="0" smtClean="0"/>
              <a:t>Full cost purchase can typically be very expensive.  We will determined what your benefit will be before the purchase and what your benefit will be after the purchase.  The difference will be your cost.  </a:t>
            </a:r>
          </a:p>
          <a:p>
            <a:pPr>
              <a:lnSpc>
                <a:spcPct val="90000"/>
              </a:lnSpc>
              <a:defRPr/>
            </a:pPr>
            <a:r>
              <a:rPr lang="en-US" dirty="0" smtClean="0"/>
              <a:t>Full cost purchase can only be done when you are within 12 months of retirement and you must be active on payroll to purchase service credit.  </a:t>
            </a:r>
          </a:p>
          <a:p>
            <a:pPr>
              <a:lnSpc>
                <a:spcPct val="90000"/>
              </a:lnSpc>
              <a:defRPr/>
            </a:pPr>
            <a:r>
              <a:rPr lang="en-US" dirty="0" smtClean="0"/>
              <a:t>To purchase service credit you need to complete form 26, Request to Purchase Previous Service and Form 9, Application for Estimates of Service Retirement Allowance.  We will send you a bill as well as estimates of your monthly benefit so you can determine if it is cost effective to purchase the service credit.  </a:t>
            </a:r>
          </a:p>
          <a:p>
            <a:pPr>
              <a:lnSpc>
                <a:spcPct val="90000"/>
              </a:lnSpc>
              <a:defRPr/>
            </a:pPr>
            <a:r>
              <a:rPr lang="en-US" dirty="0" smtClean="0"/>
              <a:t>You may purchase a minimum of 1 month and a maximum of 10 years of service credit.  </a:t>
            </a:r>
          </a:p>
          <a:p>
            <a:pPr>
              <a:lnSpc>
                <a:spcPct val="90000"/>
              </a:lnSpc>
              <a:defRPr/>
            </a:pPr>
            <a:r>
              <a:rPr lang="en-US" dirty="0" smtClean="0"/>
              <a:t>Examples;</a:t>
            </a:r>
          </a:p>
          <a:p>
            <a:pPr>
              <a:lnSpc>
                <a:spcPct val="90000"/>
              </a:lnSpc>
              <a:buFontTx/>
              <a:buChar char="•"/>
              <a:defRPr/>
            </a:pPr>
            <a:r>
              <a:rPr lang="en-US" dirty="0" smtClean="0"/>
              <a:t>Federal Government</a:t>
            </a:r>
          </a:p>
          <a:p>
            <a:pPr>
              <a:lnSpc>
                <a:spcPct val="90000"/>
              </a:lnSpc>
              <a:buFontTx/>
              <a:buChar char="•"/>
              <a:defRPr/>
            </a:pPr>
            <a:r>
              <a:rPr lang="en-US" dirty="0" smtClean="0"/>
              <a:t>Public, Private or Parochial School Teaching</a:t>
            </a:r>
          </a:p>
          <a:p>
            <a:pPr>
              <a:lnSpc>
                <a:spcPct val="90000"/>
              </a:lnSpc>
              <a:buFontTx/>
              <a:buChar char="•"/>
              <a:defRPr/>
            </a:pPr>
            <a:r>
              <a:rPr lang="en-US" dirty="0" smtClean="0"/>
              <a:t>Municipal Employment</a:t>
            </a:r>
          </a:p>
          <a:p>
            <a:pPr>
              <a:lnSpc>
                <a:spcPct val="90000"/>
              </a:lnSpc>
              <a:buFontTx/>
              <a:buChar char="•"/>
              <a:defRPr/>
            </a:pPr>
            <a:r>
              <a:rPr lang="en-US" dirty="0" smtClean="0"/>
              <a:t>Prior State Service, contractual</a:t>
            </a:r>
          </a:p>
          <a:p>
            <a:pPr>
              <a:lnSpc>
                <a:spcPct val="90000"/>
              </a:lnSpc>
              <a:defRPr/>
            </a:pPr>
            <a:r>
              <a:rPr lang="en-US" u="sng" dirty="0" smtClean="0"/>
              <a:t>Key Points:</a:t>
            </a:r>
          </a:p>
          <a:p>
            <a:pPr>
              <a:lnSpc>
                <a:spcPct val="90000"/>
              </a:lnSpc>
              <a:defRPr/>
            </a:pPr>
            <a:r>
              <a:rPr lang="en-US" dirty="0" smtClean="0"/>
              <a:t>You must have actually worked the time in order to purchase. </a:t>
            </a:r>
          </a:p>
          <a:p>
            <a:pPr>
              <a:lnSpc>
                <a:spcPct val="90000"/>
              </a:lnSpc>
              <a:defRPr/>
            </a:pPr>
            <a:r>
              <a:rPr lang="en-US" dirty="0" smtClean="0"/>
              <a:t>The service credit must be verified by the formal employer.  If it is not verified it cannot be purchased.</a:t>
            </a:r>
          </a:p>
          <a:p>
            <a:pPr>
              <a:lnSpc>
                <a:spcPct val="90000"/>
              </a:lnSpc>
              <a:defRPr/>
            </a:pPr>
            <a:r>
              <a:rPr lang="en-US" u="sng" dirty="0" smtClean="0"/>
              <a:t>Factors we use to calculate</a:t>
            </a:r>
          </a:p>
          <a:p>
            <a:pPr>
              <a:lnSpc>
                <a:spcPct val="90000"/>
              </a:lnSpc>
              <a:buFontTx/>
              <a:buChar char="•"/>
              <a:defRPr/>
            </a:pPr>
            <a:r>
              <a:rPr lang="en-US" dirty="0" smtClean="0"/>
              <a:t>Current salary</a:t>
            </a:r>
          </a:p>
          <a:p>
            <a:pPr>
              <a:lnSpc>
                <a:spcPct val="90000"/>
              </a:lnSpc>
              <a:buFontTx/>
              <a:buChar char="•"/>
              <a:defRPr/>
            </a:pPr>
            <a:r>
              <a:rPr lang="en-US" dirty="0" smtClean="0"/>
              <a:t>Current years of service</a:t>
            </a:r>
          </a:p>
          <a:p>
            <a:pPr>
              <a:lnSpc>
                <a:spcPct val="90000"/>
              </a:lnSpc>
              <a:buFontTx/>
              <a:buChar char="•"/>
              <a:defRPr/>
            </a:pPr>
            <a:r>
              <a:rPr lang="en-US" dirty="0" smtClean="0"/>
              <a:t>Age</a:t>
            </a:r>
          </a:p>
          <a:p>
            <a:pPr>
              <a:lnSpc>
                <a:spcPct val="90000"/>
              </a:lnSpc>
              <a:buFontTx/>
              <a:buChar char="•"/>
              <a:defRPr/>
            </a:pPr>
            <a:r>
              <a:rPr lang="en-US" dirty="0" smtClean="0"/>
              <a:t>If purchasing service to qualify you for a benefit or get rid of a reduction factor it will cost more. </a:t>
            </a:r>
          </a:p>
          <a:p>
            <a:pPr>
              <a:lnSpc>
                <a:spcPct val="90000"/>
              </a:lnSpc>
              <a:buFontTx/>
              <a:buChar char="•"/>
              <a:defRPr/>
            </a:pPr>
            <a:endParaRPr lang="en-US" dirty="0" smtClean="0"/>
          </a:p>
          <a:p>
            <a:pPr>
              <a:lnSpc>
                <a:spcPct val="90000"/>
              </a:lnSpc>
              <a:defRPr/>
            </a:pPr>
            <a:r>
              <a:rPr lang="en-US" dirty="0" smtClean="0"/>
              <a:t>(E &amp; T, page 5)</a:t>
            </a:r>
          </a:p>
          <a:p>
            <a:pPr>
              <a:lnSpc>
                <a:spcPct val="90000"/>
              </a:lnSpc>
              <a:defRPr/>
            </a:pPr>
            <a:r>
              <a:rPr lang="en-US" dirty="0" smtClean="0"/>
              <a:t>(CORS, page 4)</a:t>
            </a:r>
            <a:endParaRPr lang="en-US" dirty="0"/>
          </a:p>
        </p:txBody>
      </p:sp>
      <p:sp>
        <p:nvSpPr>
          <p:cNvPr id="47108" name="Slide Number Placeholder 3"/>
          <p:cNvSpPr>
            <a:spLocks noGrp="1"/>
          </p:cNvSpPr>
          <p:nvPr>
            <p:ph type="sldNum" sz="quarter" idx="5"/>
          </p:nvPr>
        </p:nvSpPr>
        <p:spPr>
          <a:noFill/>
        </p:spPr>
        <p:txBody>
          <a:bodyPr/>
          <a:lstStyle/>
          <a:p>
            <a:fld id="{E6FF48EC-0F28-4692-BBE0-534D611FFC58}" type="slidenum">
              <a:rPr lang="en-US" smtClean="0"/>
              <a:pPr/>
              <a:t>14</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smtClean="0"/>
              <a:t>You may roll funds over from other retirements accounts to purchase the service.</a:t>
            </a:r>
          </a:p>
          <a:p>
            <a:endParaRPr lang="en-US" smtClean="0"/>
          </a:p>
          <a:p>
            <a:r>
              <a:rPr lang="en-US" smtClean="0"/>
              <a:t>(E &amp; T, page 5)</a:t>
            </a:r>
          </a:p>
          <a:p>
            <a:r>
              <a:rPr lang="en-US" smtClean="0"/>
              <a:t>(CORS, page 4)</a:t>
            </a:r>
          </a:p>
          <a:p>
            <a:endParaRPr lang="en-US" smtClean="0"/>
          </a:p>
        </p:txBody>
      </p:sp>
      <p:sp>
        <p:nvSpPr>
          <p:cNvPr id="48132" name="Slide Number Placeholder 3"/>
          <p:cNvSpPr>
            <a:spLocks noGrp="1"/>
          </p:cNvSpPr>
          <p:nvPr>
            <p:ph type="sldNum" sz="quarter" idx="5"/>
          </p:nvPr>
        </p:nvSpPr>
        <p:spPr>
          <a:noFill/>
        </p:spPr>
        <p:txBody>
          <a:bodyPr/>
          <a:lstStyle/>
          <a:p>
            <a:fld id="{7D5F1029-4C87-4580-A6CB-98293957E29B}" type="slidenum">
              <a:rPr lang="en-US" smtClean="0"/>
              <a:pPr/>
              <a:t>15</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smtClean="0"/>
              <a:t>You should submit Form 9 when you are within 1 year of retirement.  I suggest that you select all of the options.</a:t>
            </a:r>
          </a:p>
          <a:p>
            <a:r>
              <a:rPr lang="en-US" smtClean="0"/>
              <a:t>Basic Allowance has no beneficiary coverage.  If you are one month into retirement and select the Basic Allowance and pass away, all your benefits will cease. </a:t>
            </a:r>
          </a:p>
          <a:p>
            <a:r>
              <a:rPr lang="en-US" smtClean="0"/>
              <a:t>Single life annuities may provide a lump sum payment to your beneficiaries</a:t>
            </a:r>
          </a:p>
          <a:p>
            <a:r>
              <a:rPr lang="en-US" smtClean="0"/>
              <a:t>Dual life annuities are based on your age and the age of your beneficiary</a:t>
            </a:r>
          </a:p>
          <a:p>
            <a:endParaRPr lang="en-US" smtClean="0"/>
          </a:p>
          <a:p>
            <a:r>
              <a:rPr lang="en-US" smtClean="0"/>
              <a:t>(E &amp; T, page 11)</a:t>
            </a:r>
          </a:p>
          <a:p>
            <a:r>
              <a:rPr lang="en-US" smtClean="0"/>
              <a:t>(CORS, page 6)</a:t>
            </a:r>
          </a:p>
          <a:p>
            <a:endParaRPr lang="en-US" smtClean="0"/>
          </a:p>
        </p:txBody>
      </p:sp>
      <p:sp>
        <p:nvSpPr>
          <p:cNvPr id="51204" name="Slide Number Placeholder 3"/>
          <p:cNvSpPr>
            <a:spLocks noGrp="1"/>
          </p:cNvSpPr>
          <p:nvPr>
            <p:ph type="sldNum" sz="quarter" idx="5"/>
          </p:nvPr>
        </p:nvSpPr>
        <p:spPr>
          <a:noFill/>
        </p:spPr>
        <p:txBody>
          <a:bodyPr/>
          <a:lstStyle/>
          <a:p>
            <a:fld id="{639B2D6C-DAC9-42DD-9075-5DB94481E285}" type="slidenum">
              <a:rPr lang="en-US" smtClean="0"/>
              <a:pPr/>
              <a:t>16</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smtClean="0"/>
              <a:t>You can name as many beneficiaries as you want and change your beneficiaries at any time. </a:t>
            </a:r>
          </a:p>
          <a:p>
            <a:endParaRPr lang="en-US" smtClean="0"/>
          </a:p>
          <a:p>
            <a:r>
              <a:rPr lang="en-US" smtClean="0"/>
              <a:t>(E &amp; T, page 11)</a:t>
            </a:r>
          </a:p>
          <a:p>
            <a:r>
              <a:rPr lang="en-US" smtClean="0"/>
              <a:t>(CORS, page 6)</a:t>
            </a:r>
          </a:p>
          <a:p>
            <a:endParaRPr lang="en-US" smtClean="0"/>
          </a:p>
        </p:txBody>
      </p:sp>
      <p:sp>
        <p:nvSpPr>
          <p:cNvPr id="52228" name="Slide Number Placeholder 3"/>
          <p:cNvSpPr>
            <a:spLocks noGrp="1"/>
          </p:cNvSpPr>
          <p:nvPr>
            <p:ph type="sldNum" sz="quarter" idx="5"/>
          </p:nvPr>
        </p:nvSpPr>
        <p:spPr>
          <a:noFill/>
        </p:spPr>
        <p:txBody>
          <a:bodyPr/>
          <a:lstStyle/>
          <a:p>
            <a:fld id="{A7AFDAC3-8F09-49CB-8EC5-AD6336A738F3}" type="slidenum">
              <a:rPr lang="en-US" smtClean="0"/>
              <a:pPr/>
              <a:t>17</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smtClean="0"/>
              <a:t>You can name as many beneficiaries as you want and change your beneficiaries at any time. </a:t>
            </a:r>
          </a:p>
          <a:p>
            <a:endParaRPr lang="en-US" smtClean="0"/>
          </a:p>
          <a:p>
            <a:r>
              <a:rPr lang="en-US" smtClean="0"/>
              <a:t>(E &amp; T, page 11)</a:t>
            </a:r>
          </a:p>
          <a:p>
            <a:r>
              <a:rPr lang="en-US" smtClean="0"/>
              <a:t>(CORS, page 6)</a:t>
            </a:r>
          </a:p>
          <a:p>
            <a:endParaRPr lang="en-US" smtClean="0"/>
          </a:p>
        </p:txBody>
      </p:sp>
      <p:sp>
        <p:nvSpPr>
          <p:cNvPr id="53252" name="Slide Number Placeholder 3"/>
          <p:cNvSpPr>
            <a:spLocks noGrp="1"/>
          </p:cNvSpPr>
          <p:nvPr>
            <p:ph type="sldNum" sz="quarter" idx="5"/>
          </p:nvPr>
        </p:nvSpPr>
        <p:spPr>
          <a:noFill/>
        </p:spPr>
        <p:txBody>
          <a:bodyPr/>
          <a:lstStyle/>
          <a:p>
            <a:fld id="{8A924552-BD61-4E9B-86FC-D14A3801A8AF}" type="slidenum">
              <a:rPr lang="en-US" smtClean="0"/>
              <a:pPr/>
              <a:t>18</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smtClean="0"/>
              <a:t>You can name as many beneficiaries as you want and change your beneficiaries at any time. </a:t>
            </a:r>
          </a:p>
          <a:p>
            <a:endParaRPr lang="en-US" smtClean="0"/>
          </a:p>
          <a:p>
            <a:r>
              <a:rPr lang="en-US" smtClean="0"/>
              <a:t>(E &amp; T, page 11)</a:t>
            </a:r>
          </a:p>
          <a:p>
            <a:r>
              <a:rPr lang="en-US" smtClean="0"/>
              <a:t>(CORS, page 6)</a:t>
            </a:r>
          </a:p>
          <a:p>
            <a:endParaRPr lang="en-US" smtClean="0"/>
          </a:p>
        </p:txBody>
      </p:sp>
      <p:sp>
        <p:nvSpPr>
          <p:cNvPr id="54276" name="Slide Number Placeholder 3"/>
          <p:cNvSpPr>
            <a:spLocks noGrp="1"/>
          </p:cNvSpPr>
          <p:nvPr>
            <p:ph type="sldNum" sz="quarter" idx="5"/>
          </p:nvPr>
        </p:nvSpPr>
        <p:spPr>
          <a:noFill/>
        </p:spPr>
        <p:txBody>
          <a:bodyPr/>
          <a:lstStyle/>
          <a:p>
            <a:fld id="{CE856B86-A29B-4209-A7E0-1F7E1CBE27C4}" type="slidenum">
              <a:rPr lang="en-US" smtClean="0"/>
              <a:pPr/>
              <a:t>19</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smtClean="0"/>
              <a:t>You can name as many beneficiaries as you want and change your beneficiaries at any time. </a:t>
            </a:r>
          </a:p>
          <a:p>
            <a:endParaRPr lang="en-US" smtClean="0"/>
          </a:p>
          <a:p>
            <a:r>
              <a:rPr lang="en-US" smtClean="0"/>
              <a:t>(E &amp; T, page 11)</a:t>
            </a:r>
          </a:p>
          <a:p>
            <a:r>
              <a:rPr lang="en-US" smtClean="0"/>
              <a:t>(CORS, page 6)</a:t>
            </a:r>
          </a:p>
          <a:p>
            <a:endParaRPr lang="en-US" smtClean="0"/>
          </a:p>
        </p:txBody>
      </p:sp>
      <p:sp>
        <p:nvSpPr>
          <p:cNvPr id="55300" name="Slide Number Placeholder 3"/>
          <p:cNvSpPr>
            <a:spLocks noGrp="1"/>
          </p:cNvSpPr>
          <p:nvPr>
            <p:ph type="sldNum" sz="quarter" idx="5"/>
          </p:nvPr>
        </p:nvSpPr>
        <p:spPr>
          <a:noFill/>
        </p:spPr>
        <p:txBody>
          <a:bodyPr/>
          <a:lstStyle/>
          <a:p>
            <a:fld id="{94804F95-D1F3-4F59-9C0F-8C3E8EFF36DD}" type="slidenum">
              <a:rPr lang="en-US" smtClean="0"/>
              <a:pPr/>
              <a:t>20</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smtClean="0"/>
              <a:t>Dual life annuities are based on your age and the age of your beneficiary.  If you choose somebody much younger than you, your monthly benefit will be less.</a:t>
            </a:r>
          </a:p>
          <a:p>
            <a:endParaRPr lang="en-US" smtClean="0"/>
          </a:p>
          <a:p>
            <a:r>
              <a:rPr lang="en-US" smtClean="0"/>
              <a:t>(E &amp; T, page 12)</a:t>
            </a:r>
          </a:p>
          <a:p>
            <a:r>
              <a:rPr lang="en-US" smtClean="0"/>
              <a:t>(CORS, page 7)</a:t>
            </a:r>
          </a:p>
          <a:p>
            <a:endParaRPr lang="en-US" smtClean="0"/>
          </a:p>
        </p:txBody>
      </p:sp>
      <p:sp>
        <p:nvSpPr>
          <p:cNvPr id="56324" name="Slide Number Placeholder 3"/>
          <p:cNvSpPr>
            <a:spLocks noGrp="1"/>
          </p:cNvSpPr>
          <p:nvPr>
            <p:ph type="sldNum" sz="quarter" idx="5"/>
          </p:nvPr>
        </p:nvSpPr>
        <p:spPr>
          <a:noFill/>
        </p:spPr>
        <p:txBody>
          <a:bodyPr/>
          <a:lstStyle/>
          <a:p>
            <a:fld id="{3EB75110-62F4-459D-97B5-3E04045E94D2}" type="slidenum">
              <a:rPr lang="en-US" smtClean="0"/>
              <a:pPr/>
              <a:t>21</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smtClean="0"/>
              <a:t>Pop-Up provision means: if your beneficiary passes away before you do your monthly benefit will pop-up to the Basic Allowance.</a:t>
            </a:r>
          </a:p>
          <a:p>
            <a:endParaRPr lang="en-US" smtClean="0"/>
          </a:p>
          <a:p>
            <a:r>
              <a:rPr lang="en-US" smtClean="0"/>
              <a:t>With the Dual Life annuities you can change your beneficiary, however your monthly benefit will be recalculated based on your current age and the age of your new beneficiary.  This could lower your monthly benefit.   </a:t>
            </a:r>
          </a:p>
          <a:p>
            <a:endParaRPr lang="en-US" smtClean="0"/>
          </a:p>
          <a:p>
            <a:r>
              <a:rPr lang="en-US" smtClean="0"/>
              <a:t>(E &amp; T, page 12)</a:t>
            </a:r>
          </a:p>
          <a:p>
            <a:r>
              <a:rPr lang="en-US" smtClean="0"/>
              <a:t>(CORS, page 7)</a:t>
            </a:r>
          </a:p>
          <a:p>
            <a:endParaRPr lang="en-US" smtClean="0"/>
          </a:p>
        </p:txBody>
      </p:sp>
      <p:sp>
        <p:nvSpPr>
          <p:cNvPr id="57348" name="Slide Number Placeholder 3"/>
          <p:cNvSpPr>
            <a:spLocks noGrp="1"/>
          </p:cNvSpPr>
          <p:nvPr>
            <p:ph type="sldNum" sz="quarter" idx="5"/>
          </p:nvPr>
        </p:nvSpPr>
        <p:spPr>
          <a:noFill/>
        </p:spPr>
        <p:txBody>
          <a:bodyPr/>
          <a:lstStyle/>
          <a:p>
            <a:fld id="{8CE49F89-6F8A-4A86-9446-1B008345B2C3}" type="slidenum">
              <a:rPr lang="en-US" smtClean="0"/>
              <a:pPr/>
              <a:t>22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u="sng" smtClean="0"/>
              <a:t>Eligibility service:</a:t>
            </a:r>
          </a:p>
          <a:p>
            <a:r>
              <a:rPr lang="en-US" smtClean="0"/>
              <a:t>Eligibility determines when you can retire.  Do you have 30 years of eligibility service for full service retirement? Do you have 15 years for early.  Are you vested, do you have 5 years of service?</a:t>
            </a:r>
          </a:p>
          <a:p>
            <a:r>
              <a:rPr lang="en-US" smtClean="0"/>
              <a:t>Once you work 500 hours in a fiscal year you earn one year of eligibility service.</a:t>
            </a:r>
          </a:p>
          <a:p>
            <a:r>
              <a:rPr lang="en-US" u="sng" smtClean="0"/>
              <a:t>Creditable Service:</a:t>
            </a:r>
            <a:endParaRPr lang="en-US" smtClean="0"/>
          </a:p>
          <a:p>
            <a:r>
              <a:rPr lang="en-US" smtClean="0"/>
              <a:t>Creditable service determines what your benefit is.  Creditable service will reflect your actual time worked.</a:t>
            </a:r>
          </a:p>
          <a:p>
            <a:r>
              <a:rPr lang="en-US" u="sng" smtClean="0"/>
              <a:t>Key points</a:t>
            </a:r>
          </a:p>
          <a:p>
            <a:r>
              <a:rPr lang="en-US" smtClean="0"/>
              <a:t>You may see a difference in your eligibility service and creditable service.  For example, If you started in January of a year you will earn 1 year of eligibility service and 6 months of creditable service.  If you are part time employee you will also see a difference.</a:t>
            </a:r>
          </a:p>
          <a:p>
            <a:endParaRPr lang="en-US" smtClean="0"/>
          </a:p>
          <a:p>
            <a:r>
              <a:rPr lang="en-US" smtClean="0"/>
              <a:t>(E &amp; T) page 4</a:t>
            </a:r>
          </a:p>
          <a:p>
            <a:endParaRPr lang="en-US" u="sng" smtClean="0"/>
          </a:p>
          <a:p>
            <a:endParaRPr lang="en-US" smtClean="0"/>
          </a:p>
        </p:txBody>
      </p:sp>
      <p:sp>
        <p:nvSpPr>
          <p:cNvPr id="39940" name="Slide Number Placeholder 3"/>
          <p:cNvSpPr>
            <a:spLocks noGrp="1"/>
          </p:cNvSpPr>
          <p:nvPr>
            <p:ph type="sldNum" sz="quarter" idx="5"/>
          </p:nvPr>
        </p:nvSpPr>
        <p:spPr>
          <a:noFill/>
        </p:spPr>
        <p:txBody>
          <a:bodyPr/>
          <a:lstStyle/>
          <a:p>
            <a:fld id="{AC448E09-BF0D-4B41-BE0D-BAC4EE2063BD}" type="slidenum">
              <a:rPr lang="en-US" smtClean="0"/>
              <a:pPr/>
              <a:t>3</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u="sng" smtClean="0"/>
              <a:t>Key Points:</a:t>
            </a:r>
            <a:endParaRPr lang="en-US" smtClean="0"/>
          </a:p>
          <a:p>
            <a:r>
              <a:rPr lang="en-US" smtClean="0"/>
              <a:t>Under options 2 and 5 you cannot name a beneficiary who is more than 10 years younger than you unless it is a spouse or disabled child.  </a:t>
            </a:r>
          </a:p>
          <a:p>
            <a:endParaRPr lang="en-US" smtClean="0"/>
          </a:p>
          <a:p>
            <a:r>
              <a:rPr lang="en-US" smtClean="0"/>
              <a:t>Things to think about when choosing an option:</a:t>
            </a:r>
          </a:p>
          <a:p>
            <a:pPr>
              <a:buFontTx/>
              <a:buChar char="•"/>
            </a:pPr>
            <a:r>
              <a:rPr lang="en-US" smtClean="0"/>
              <a:t>How much money do you need to live off</a:t>
            </a:r>
          </a:p>
          <a:p>
            <a:pPr>
              <a:buFontTx/>
              <a:buChar char="•"/>
            </a:pPr>
            <a:r>
              <a:rPr lang="en-US" smtClean="0"/>
              <a:t>Do you need to provide beneficiary coverage</a:t>
            </a:r>
          </a:p>
          <a:p>
            <a:pPr>
              <a:buFontTx/>
              <a:buChar char="•"/>
            </a:pPr>
            <a:r>
              <a:rPr lang="en-US" smtClean="0"/>
              <a:t>Health benefits,</a:t>
            </a:r>
          </a:p>
          <a:p>
            <a:pPr lvl="1">
              <a:buFontTx/>
              <a:buChar char="•"/>
            </a:pPr>
            <a:r>
              <a:rPr lang="en-US" smtClean="0"/>
              <a:t>For state employees, for a spouse to have continued health care coverage, you must select an option 2, 3, 5 or 6 and name spouse as beneficiary, PGU’s should discuss with their employer. </a:t>
            </a:r>
          </a:p>
          <a:p>
            <a:pPr>
              <a:buFontTx/>
              <a:buChar char="•"/>
            </a:pPr>
            <a:r>
              <a:rPr lang="en-US" smtClean="0"/>
              <a:t>You should base your decision based on your needs and your families needs.  Do not base your decision based on what your co-worker selected. </a:t>
            </a:r>
          </a:p>
          <a:p>
            <a:pPr>
              <a:buFontTx/>
              <a:buChar char="•"/>
            </a:pPr>
            <a:r>
              <a:rPr lang="en-US" smtClean="0"/>
              <a:t>In order to make a informed decision you must get estimates of your retirement, Form 9. </a:t>
            </a:r>
          </a:p>
          <a:p>
            <a:pPr>
              <a:buFontTx/>
              <a:buChar char="•"/>
            </a:pPr>
            <a:endParaRPr lang="en-US" smtClean="0"/>
          </a:p>
          <a:p>
            <a:r>
              <a:rPr lang="en-US" smtClean="0"/>
              <a:t>(E &amp; T, page 12)</a:t>
            </a:r>
          </a:p>
          <a:p>
            <a:r>
              <a:rPr lang="en-US" smtClean="0"/>
              <a:t>(CORS, page 7)</a:t>
            </a:r>
          </a:p>
          <a:p>
            <a:endParaRPr lang="en-US" smtClean="0"/>
          </a:p>
        </p:txBody>
      </p:sp>
      <p:sp>
        <p:nvSpPr>
          <p:cNvPr id="58372" name="Slide Number Placeholder 3"/>
          <p:cNvSpPr>
            <a:spLocks noGrp="1"/>
          </p:cNvSpPr>
          <p:nvPr>
            <p:ph type="sldNum" sz="quarter" idx="5"/>
          </p:nvPr>
        </p:nvSpPr>
        <p:spPr>
          <a:noFill/>
        </p:spPr>
        <p:txBody>
          <a:bodyPr/>
          <a:lstStyle/>
          <a:p>
            <a:fld id="{AEBA768D-FC63-4D94-867A-55741E6260C7}" type="slidenum">
              <a:rPr lang="en-US" smtClean="0"/>
              <a:pPr/>
              <a:t>23</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smtClean="0"/>
              <a:t>Form 13: this is where you will select your retirement date, must be the first of the month.  You will also select your option.  If you are choosing an option 2, 3, 5, or 6 you must turn in a copy of your beneficiary’s Proof of Birth</a:t>
            </a:r>
          </a:p>
          <a:p>
            <a:r>
              <a:rPr lang="en-US" smtClean="0"/>
              <a:t>Form 85: it is mandatory to have direct deposit.  You must complete this form because you will no longer get paid by central payroll or your employer, you are being paid by State Retirement.  </a:t>
            </a:r>
          </a:p>
          <a:p>
            <a:r>
              <a:rPr lang="en-US" smtClean="0"/>
              <a:t>Form 766: yes, your pension is taxable.  May want to talk to a tax consultant.  Visit the IRS and State Comptrollers web site.  We will only withhold taxes for the State of Maryland.  Check with the state you may be living in to see if your pension is taxable. </a:t>
            </a:r>
          </a:p>
          <a:p>
            <a:r>
              <a:rPr lang="en-US" smtClean="0"/>
              <a:t>Form 127: will briefly discuss with the next slide</a:t>
            </a:r>
          </a:p>
          <a:p>
            <a:r>
              <a:rPr lang="en-US" smtClean="0"/>
              <a:t>Health Benefits: we do not have this form.</a:t>
            </a:r>
          </a:p>
          <a:p>
            <a:endParaRPr lang="en-US" smtClean="0"/>
          </a:p>
          <a:p>
            <a:r>
              <a:rPr lang="en-US" smtClean="0"/>
              <a:t>Forms should be submitted 30-45 days prior to your retirement.  You must submit forms through your employer, Retirement Coordinator.</a:t>
            </a:r>
          </a:p>
          <a:p>
            <a:endParaRPr lang="en-US" smtClean="0"/>
          </a:p>
          <a:p>
            <a:r>
              <a:rPr lang="en-US" smtClean="0"/>
              <a:t>(E &amp; T, page 13)</a:t>
            </a:r>
          </a:p>
          <a:p>
            <a:r>
              <a:rPr lang="en-US" smtClean="0"/>
              <a:t>(CORS, page 8)</a:t>
            </a:r>
          </a:p>
          <a:p>
            <a:endParaRPr lang="en-US" smtClean="0"/>
          </a:p>
        </p:txBody>
      </p:sp>
      <p:sp>
        <p:nvSpPr>
          <p:cNvPr id="59396" name="Slide Number Placeholder 3"/>
          <p:cNvSpPr>
            <a:spLocks noGrp="1"/>
          </p:cNvSpPr>
          <p:nvPr>
            <p:ph type="sldNum" sz="quarter" idx="5"/>
          </p:nvPr>
        </p:nvSpPr>
        <p:spPr>
          <a:noFill/>
        </p:spPr>
        <p:txBody>
          <a:bodyPr/>
          <a:lstStyle/>
          <a:p>
            <a:fld id="{E5537B0B-21FD-4B66-96C7-44AC6F062AF8}" type="slidenum">
              <a:rPr lang="en-US" smtClean="0"/>
              <a:pPr/>
              <a:t>25</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smtClean="0"/>
              <a:t>Note: if they are following along in their book to turn</a:t>
            </a:r>
          </a:p>
          <a:p>
            <a:endParaRPr lang="en-US" smtClean="0"/>
          </a:p>
          <a:p>
            <a:r>
              <a:rPr lang="en-US" smtClean="0"/>
              <a:t>(E &amp; T, page 16-17)</a:t>
            </a:r>
          </a:p>
          <a:p>
            <a:r>
              <a:rPr lang="en-US" smtClean="0"/>
              <a:t>(CORS, page 10-11)</a:t>
            </a:r>
          </a:p>
          <a:p>
            <a:endParaRPr lang="en-US" smtClean="0"/>
          </a:p>
        </p:txBody>
      </p:sp>
      <p:sp>
        <p:nvSpPr>
          <p:cNvPr id="61444" name="Slide Number Placeholder 3"/>
          <p:cNvSpPr>
            <a:spLocks noGrp="1"/>
          </p:cNvSpPr>
          <p:nvPr>
            <p:ph type="sldNum" sz="quarter" idx="5"/>
          </p:nvPr>
        </p:nvSpPr>
        <p:spPr>
          <a:noFill/>
        </p:spPr>
        <p:txBody>
          <a:bodyPr/>
          <a:lstStyle/>
          <a:p>
            <a:fld id="{95838B7C-A337-41EF-91B4-28EA0B0CAA06}" type="slidenum">
              <a:rPr lang="en-US" smtClean="0"/>
              <a:pPr/>
              <a:t>26</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smtClean="0"/>
              <a:t>Note: if they are following along in their book to turn</a:t>
            </a:r>
          </a:p>
          <a:p>
            <a:endParaRPr lang="en-US" smtClean="0"/>
          </a:p>
          <a:p>
            <a:r>
              <a:rPr lang="en-US" smtClean="0"/>
              <a:t>(E &amp; T, page 16-17)</a:t>
            </a:r>
          </a:p>
          <a:p>
            <a:r>
              <a:rPr lang="en-US" smtClean="0"/>
              <a:t>(CORS, page 10-11)</a:t>
            </a:r>
          </a:p>
          <a:p>
            <a:endParaRPr lang="en-US" smtClean="0"/>
          </a:p>
        </p:txBody>
      </p:sp>
      <p:sp>
        <p:nvSpPr>
          <p:cNvPr id="62468" name="Slide Number Placeholder 3"/>
          <p:cNvSpPr>
            <a:spLocks noGrp="1"/>
          </p:cNvSpPr>
          <p:nvPr>
            <p:ph type="sldNum" sz="quarter" idx="5"/>
          </p:nvPr>
        </p:nvSpPr>
        <p:spPr>
          <a:noFill/>
        </p:spPr>
        <p:txBody>
          <a:bodyPr/>
          <a:lstStyle/>
          <a:p>
            <a:fld id="{8C6E159B-A77B-4DCB-A809-093DFD0924B4}" type="slidenum">
              <a:rPr lang="en-US" smtClean="0"/>
              <a:pPr/>
              <a:t>27</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xfrm>
            <a:off x="949055" y="4398964"/>
            <a:ext cx="5033573" cy="4176712"/>
          </a:xfrm>
          <a:prstGeom prst="rect">
            <a:avLst/>
          </a:prstGeom>
          <a:noFill/>
          <a:ln/>
        </p:spPr>
        <p:txBody>
          <a:bodyPr lIns="90713" tIns="45356" rIns="90713" bIns="45356"/>
          <a:lstStyle/>
          <a:p>
            <a:r>
              <a:rPr lang="en-US" smtClean="0"/>
              <a:t>Skipped checklist is on pages:</a:t>
            </a:r>
          </a:p>
          <a:p>
            <a:r>
              <a:rPr lang="en-US" smtClean="0"/>
              <a:t>	(E &amp; T, page 19-20)</a:t>
            </a:r>
          </a:p>
          <a:p>
            <a:r>
              <a:rPr lang="en-US" smtClean="0"/>
              <a:t>	(CORS, page 13-14)</a:t>
            </a:r>
          </a:p>
          <a:p>
            <a:endParaRPr lang="en-US" smtClean="0"/>
          </a:p>
          <a:p>
            <a:r>
              <a:rPr lang="en-US" smtClean="0"/>
              <a:t>Sources of information is on pages</a:t>
            </a:r>
          </a:p>
          <a:p>
            <a:r>
              <a:rPr lang="en-US" smtClean="0"/>
              <a:t>	(E &amp; T, page 21)</a:t>
            </a:r>
          </a:p>
          <a:p>
            <a:r>
              <a:rPr lang="en-US" smtClean="0"/>
              <a:t>	(CORS, page 15)</a:t>
            </a:r>
          </a:p>
        </p:txBody>
      </p:sp>
      <p:sp>
        <p:nvSpPr>
          <p:cNvPr id="69636" name="Slide Number Placeholder 3"/>
          <p:cNvSpPr>
            <a:spLocks noGrp="1"/>
          </p:cNvSpPr>
          <p:nvPr>
            <p:ph type="sldNum" sz="quarter" idx="5"/>
          </p:nvPr>
        </p:nvSpPr>
        <p:spPr>
          <a:noFill/>
        </p:spPr>
        <p:txBody>
          <a:bodyPr/>
          <a:lstStyle/>
          <a:p>
            <a:fld id="{1A854C08-3F53-4D32-9773-63B5CE1B476E}" type="slidenum">
              <a:rPr lang="en-US" smtClean="0"/>
              <a:pPr/>
              <a:t>29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smtClean="0"/>
              <a:t>In the retirement system you earn one type of service credit and it counts toward both eligibility service and creditable service. Every month you work and make the necessary contributions you earn a month of service credit. </a:t>
            </a:r>
          </a:p>
          <a:p>
            <a:endParaRPr lang="en-US" smtClean="0"/>
          </a:p>
          <a:p>
            <a:r>
              <a:rPr lang="en-US" smtClean="0"/>
              <a:t>(E &amp; T, page 4)</a:t>
            </a:r>
          </a:p>
          <a:p>
            <a:r>
              <a:rPr lang="en-US" smtClean="0"/>
              <a:t>(CORS, page 3)</a:t>
            </a:r>
          </a:p>
          <a:p>
            <a:endParaRPr lang="en-US" smtClean="0"/>
          </a:p>
        </p:txBody>
      </p:sp>
      <p:sp>
        <p:nvSpPr>
          <p:cNvPr id="41988" name="Slide Number Placeholder 3"/>
          <p:cNvSpPr>
            <a:spLocks noGrp="1"/>
          </p:cNvSpPr>
          <p:nvPr>
            <p:ph type="sldNum" sz="quarter" idx="5"/>
          </p:nvPr>
        </p:nvSpPr>
        <p:spPr>
          <a:noFill/>
        </p:spPr>
        <p:txBody>
          <a:bodyPr/>
          <a:lstStyle/>
          <a:p>
            <a:fld id="{D540B7A6-B584-4131-8D10-943E61EB2A55}"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A64441A-D91C-4E33-AB19-453A50D02205}" type="slidenum">
              <a:rPr lang="en-US"/>
              <a:pPr/>
              <a:t>5</a:t>
            </a:fld>
            <a:endParaRPr lang="en-US"/>
          </a:p>
        </p:txBody>
      </p:sp>
      <p:sp>
        <p:nvSpPr>
          <p:cNvPr id="56322" name="Rectangle 2"/>
          <p:cNvSpPr>
            <a:spLocks noGrp="1" noRot="1" noChangeAspect="1" noChangeArrowheads="1" noTextEdit="1"/>
          </p:cNvSpPr>
          <p:nvPr>
            <p:ph type="sldImg"/>
          </p:nvPr>
        </p:nvSpPr>
        <p:spPr>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xfrm>
            <a:off x="688805" y="4416426"/>
            <a:ext cx="5504204" cy="4183063"/>
          </a:xfrm>
          <a:prstGeom prst="rect">
            <a:avLst/>
          </a:prstGeom>
          <a:noFill/>
          <a:ln/>
        </p:spPr>
        <p:txBody>
          <a:bodyPr lIns="90713" tIns="45356" rIns="90713" bIns="45356"/>
          <a:lstStyle/>
          <a:p>
            <a:r>
              <a:rPr lang="en-US" b="1" u="none" dirty="0" smtClean="0"/>
              <a:t>Alternate Contributory  Current Members as of 6/30/11</a:t>
            </a:r>
          </a:p>
          <a:p>
            <a:r>
              <a:rPr lang="en-US" u="sng" dirty="0" smtClean="0"/>
              <a:t>Service Retirement</a:t>
            </a:r>
          </a:p>
          <a:p>
            <a:r>
              <a:rPr lang="en-US" dirty="0" smtClean="0"/>
              <a:t>If you started working at age 24 and worked for 30 years you will be eligible to retire at age 54.</a:t>
            </a:r>
          </a:p>
          <a:p>
            <a:r>
              <a:rPr lang="en-US" dirty="0" smtClean="0"/>
              <a:t>Or if you started working later in your life you are working toward the age of 62.</a:t>
            </a:r>
          </a:p>
          <a:p>
            <a:r>
              <a:rPr lang="en-US" u="sng" dirty="0" smtClean="0"/>
              <a:t>Early Service</a:t>
            </a:r>
          </a:p>
          <a:p>
            <a:r>
              <a:rPr lang="en-US" dirty="0" smtClean="0"/>
              <a:t>Must meet both requirements, age of 55 and 15 years of service.</a:t>
            </a:r>
          </a:p>
          <a:p>
            <a:r>
              <a:rPr lang="en-US" dirty="0" smtClean="0"/>
              <a:t>Reduction factor is 6% a year prior to the age of 62.  The maximum reduction is 42%.</a:t>
            </a:r>
          </a:p>
          <a:p>
            <a:r>
              <a:rPr lang="en-US" dirty="0" smtClean="0"/>
              <a:t>Benefit reduced 0.5% for each month (6% for each year) you retire prior to your 62</a:t>
            </a:r>
            <a:r>
              <a:rPr lang="en-US" baseline="30000" dirty="0" smtClean="0"/>
              <a:t>nd</a:t>
            </a:r>
            <a:r>
              <a:rPr lang="en-US" dirty="0" smtClean="0"/>
              <a:t> birthday</a:t>
            </a:r>
          </a:p>
          <a:p>
            <a:r>
              <a:rPr lang="en-US" dirty="0" smtClean="0"/>
              <a:t>If you are age 55 and have 29 years of service what are you going to do? By working 1 more year you will not have a reduction.</a:t>
            </a:r>
          </a:p>
          <a:p>
            <a:endParaRPr lang="en-US" dirty="0" smtClean="0"/>
          </a:p>
          <a:p>
            <a:r>
              <a:rPr lang="en-US" dirty="0" smtClean="0"/>
              <a:t>(E &amp; T page 5)</a:t>
            </a:r>
          </a:p>
          <a:p>
            <a:r>
              <a:rPr lang="en-US" dirty="0" smtClean="0"/>
              <a:t>(CORS, Begin with slide 6)</a:t>
            </a:r>
          </a:p>
          <a:p>
            <a:endParaRPr lang="en-US" dirty="0" smtClean="0"/>
          </a:p>
        </p:txBody>
      </p:sp>
      <p:sp>
        <p:nvSpPr>
          <p:cNvPr id="40964" name="Slide Number Placeholder 3"/>
          <p:cNvSpPr>
            <a:spLocks noGrp="1"/>
          </p:cNvSpPr>
          <p:nvPr>
            <p:ph type="sldNum" sz="quarter" idx="5"/>
          </p:nvPr>
        </p:nvSpPr>
        <p:spPr>
          <a:noFill/>
        </p:spPr>
        <p:txBody>
          <a:bodyPr/>
          <a:lstStyle/>
          <a:p>
            <a:fld id="{995FEEE2-5D72-4FC7-9671-CA82129E5D2C}" type="slidenum">
              <a:rPr lang="en-US" smtClean="0"/>
              <a:pPr/>
              <a:t>7</a:t>
            </a:fld>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xfrm>
            <a:off x="688805" y="4416426"/>
            <a:ext cx="5504204" cy="4183063"/>
          </a:xfrm>
          <a:prstGeom prst="rect">
            <a:avLst/>
          </a:prstGeom>
          <a:noFill/>
          <a:ln/>
        </p:spPr>
        <p:txBody>
          <a:bodyPr lIns="90713" tIns="45356" rIns="90713" bIns="45356"/>
          <a:lstStyle/>
          <a:p>
            <a:r>
              <a:rPr lang="en-US" u="sng" dirty="0" smtClean="0"/>
              <a:t>Service Retirement</a:t>
            </a:r>
          </a:p>
          <a:p>
            <a:r>
              <a:rPr lang="en-US" dirty="0" smtClean="0"/>
              <a:t>For example, age 60 with 30 years</a:t>
            </a:r>
            <a:r>
              <a:rPr lang="en-US" baseline="0" dirty="0" smtClean="0"/>
              <a:t> of service or age 63 with 27 years of service</a:t>
            </a:r>
            <a:r>
              <a:rPr lang="en-US" dirty="0" smtClean="0"/>
              <a:t>.</a:t>
            </a:r>
          </a:p>
          <a:p>
            <a:endParaRPr lang="en-US" dirty="0" smtClean="0"/>
          </a:p>
          <a:p>
            <a:r>
              <a:rPr lang="en-US" u="sng" dirty="0" smtClean="0"/>
              <a:t>Early Service</a:t>
            </a:r>
          </a:p>
          <a:p>
            <a:r>
              <a:rPr lang="en-US" dirty="0" smtClean="0"/>
              <a:t>Must meet both requirements, age of 60 and 15 years of service.</a:t>
            </a:r>
          </a:p>
          <a:p>
            <a:r>
              <a:rPr lang="en-US" dirty="0" smtClean="0"/>
              <a:t>Reduction factor is 6% a year prior to the age of 62.  The maximum reduction is 30%.</a:t>
            </a:r>
          </a:p>
          <a:p>
            <a:pPr marL="0" lvl="1" defTabSz="907126" eaLnBrk="0" hangingPunct="0">
              <a:defRPr/>
            </a:pPr>
            <a:r>
              <a:rPr lang="en-US" sz="3200" dirty="0"/>
              <a:t>Benefit reduced 0.5% for each month (6% for each year) you retire prior to your 65</a:t>
            </a:r>
            <a:r>
              <a:rPr lang="en-US" sz="3200" baseline="30000" dirty="0"/>
              <a:t>th</a:t>
            </a:r>
            <a:r>
              <a:rPr lang="en-US" sz="3200" dirty="0"/>
              <a:t>  birthday</a:t>
            </a:r>
          </a:p>
          <a:p>
            <a:endParaRPr lang="en-US" dirty="0" smtClean="0"/>
          </a:p>
          <a:p>
            <a:endParaRPr lang="en-US" dirty="0" smtClean="0"/>
          </a:p>
          <a:p>
            <a:r>
              <a:rPr lang="en-US" dirty="0" smtClean="0"/>
              <a:t>(E &amp; T page 2)</a:t>
            </a:r>
          </a:p>
          <a:p>
            <a:r>
              <a:rPr lang="en-US" dirty="0" smtClean="0"/>
              <a:t>(CORS, Begin with slide 6)</a:t>
            </a:r>
          </a:p>
          <a:p>
            <a:endParaRPr lang="en-US" dirty="0" smtClean="0"/>
          </a:p>
        </p:txBody>
      </p:sp>
      <p:sp>
        <p:nvSpPr>
          <p:cNvPr id="40964" name="Slide Number Placeholder 3"/>
          <p:cNvSpPr>
            <a:spLocks noGrp="1"/>
          </p:cNvSpPr>
          <p:nvPr>
            <p:ph type="sldNum" sz="quarter" idx="5"/>
          </p:nvPr>
        </p:nvSpPr>
        <p:spPr>
          <a:noFill/>
        </p:spPr>
        <p:txBody>
          <a:bodyPr/>
          <a:lstStyle/>
          <a:p>
            <a:fld id="{995FEEE2-5D72-4FC7-9671-CA82129E5D2C}" type="slidenum">
              <a:rPr lang="en-US" smtClean="0"/>
              <a:pPr/>
              <a:t>8</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u="sng" dirty="0" smtClean="0"/>
              <a:t>Service Retirement</a:t>
            </a:r>
            <a:endParaRPr lang="en-US" dirty="0" smtClean="0"/>
          </a:p>
          <a:p>
            <a:r>
              <a:rPr lang="en-US" dirty="0" smtClean="0"/>
              <a:t>Eligible at age 60 or 30 years of service.</a:t>
            </a:r>
          </a:p>
          <a:p>
            <a:r>
              <a:rPr lang="en-US" u="sng" dirty="0" smtClean="0"/>
              <a:t>Early Service</a:t>
            </a:r>
          </a:p>
          <a:p>
            <a:r>
              <a:rPr lang="en-US" dirty="0" smtClean="0"/>
              <a:t>Must have 25 years of service.</a:t>
            </a:r>
          </a:p>
          <a:p>
            <a:r>
              <a:rPr lang="en-US" dirty="0" smtClean="0"/>
              <a:t>Reduction factor is 6% a year prior to age 60 or 30 years of service, what ever benefits you the best. </a:t>
            </a:r>
          </a:p>
          <a:p>
            <a:r>
              <a:rPr lang="en-US" dirty="0" smtClean="0"/>
              <a:t>Maximum is 30%</a:t>
            </a:r>
          </a:p>
          <a:p>
            <a:r>
              <a:rPr lang="en-US" dirty="0" smtClean="0"/>
              <a:t>Example: If you are age 58 and had 25 years of service.  You are 2 years prior to age 60 or 5 years prior to 30 years of service.  Therefore the reduction factor would be 12%.  </a:t>
            </a:r>
          </a:p>
          <a:p>
            <a:endParaRPr lang="en-US" sz="3200" dirty="0"/>
          </a:p>
          <a:p>
            <a:r>
              <a:rPr lang="en-US" sz="3200" dirty="0"/>
              <a:t>Benefit is reduced 0.5% for each month (0.6% for ten month employees) you retire prior to 30 years of service </a:t>
            </a:r>
            <a:r>
              <a:rPr lang="en-US" sz="3200" u="sng" dirty="0"/>
              <a:t>or</a:t>
            </a:r>
          </a:p>
          <a:p>
            <a:r>
              <a:rPr lang="en-US" sz="3200" dirty="0"/>
              <a:t>Benefit is reduced 0.5% for each month (6% a year) you retire prior to your 60</a:t>
            </a:r>
            <a:r>
              <a:rPr lang="en-US" sz="3200" baseline="30000" dirty="0"/>
              <a:t>th</a:t>
            </a:r>
            <a:r>
              <a:rPr lang="en-US" sz="3200" dirty="0"/>
              <a:t> birthday.</a:t>
            </a:r>
          </a:p>
          <a:p>
            <a:endParaRPr lang="en-US" dirty="0" smtClean="0"/>
          </a:p>
          <a:p>
            <a:endParaRPr lang="en-US" dirty="0" smtClean="0"/>
          </a:p>
          <a:p>
            <a:endParaRPr lang="en-US" dirty="0" smtClean="0"/>
          </a:p>
          <a:p>
            <a:r>
              <a:rPr lang="en-US" dirty="0" smtClean="0"/>
              <a:t>(E &amp; T, page 2)</a:t>
            </a:r>
          </a:p>
          <a:p>
            <a:endParaRPr lang="en-US" dirty="0" smtClean="0"/>
          </a:p>
        </p:txBody>
      </p:sp>
      <p:sp>
        <p:nvSpPr>
          <p:cNvPr id="43012" name="Slide Number Placeholder 3"/>
          <p:cNvSpPr>
            <a:spLocks noGrp="1"/>
          </p:cNvSpPr>
          <p:nvPr>
            <p:ph type="sldNum" sz="quarter" idx="5"/>
          </p:nvPr>
        </p:nvSpPr>
        <p:spPr>
          <a:noFill/>
        </p:spPr>
        <p:txBody>
          <a:bodyPr/>
          <a:lstStyle/>
          <a:p>
            <a:fld id="{547E5453-162C-43C6-8A33-3699BC95E303}" type="slidenum">
              <a:rPr lang="en-US" smtClean="0"/>
              <a:pPr/>
              <a:t>9</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9062B41-947F-4AE5-A431-84F01B5D9285}" type="slidenum">
              <a:rPr lang="en-US"/>
              <a:pPr/>
              <a:t>10</a:t>
            </a:fld>
            <a:endParaRPr lang="en-US"/>
          </a:p>
        </p:txBody>
      </p:sp>
      <p:sp>
        <p:nvSpPr>
          <p:cNvPr id="55298" name="Rectangle 2"/>
          <p:cNvSpPr>
            <a:spLocks noGrp="1" noRot="1" noChangeAspect="1" noChangeArrowheads="1" noTextEdit="1"/>
          </p:cNvSpPr>
          <p:nvPr>
            <p:ph type="sldImg"/>
          </p:nvPr>
        </p:nvSpPr>
        <p:spPr>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xfrm>
            <a:off x="917888" y="4416426"/>
            <a:ext cx="5046040" cy="4183063"/>
          </a:xfrm>
          <a:prstGeom prst="rect">
            <a:avLst/>
          </a:prstGeom>
          <a:noFill/>
          <a:ln/>
        </p:spPr>
        <p:txBody>
          <a:bodyPr lIns="90713" tIns="45356" rIns="90713" bIns="45356"/>
          <a:lstStyle/>
          <a:p>
            <a:r>
              <a:rPr lang="en-US" dirty="0" smtClean="0"/>
              <a:t>Ask: did anybody serve in the military?  Has anybody received military credit in our system?</a:t>
            </a:r>
          </a:p>
          <a:p>
            <a:r>
              <a:rPr lang="en-US" u="sng" dirty="0" smtClean="0"/>
              <a:t>Prior to Membership:</a:t>
            </a:r>
            <a:endParaRPr lang="en-US" dirty="0" smtClean="0"/>
          </a:p>
          <a:p>
            <a:r>
              <a:rPr lang="en-US" dirty="0" smtClean="0"/>
              <a:t>Must have 10 years of </a:t>
            </a:r>
            <a:r>
              <a:rPr lang="en-US" u="sng" dirty="0" smtClean="0"/>
              <a:t>creditable service</a:t>
            </a:r>
            <a:r>
              <a:rPr lang="en-US" dirty="0" smtClean="0"/>
              <a:t>. Eligible for 5 years of service.</a:t>
            </a:r>
          </a:p>
          <a:p>
            <a:r>
              <a:rPr lang="en-US" u="sng" dirty="0" smtClean="0"/>
              <a:t>During Membership:</a:t>
            </a:r>
          </a:p>
          <a:p>
            <a:r>
              <a:rPr lang="en-US" dirty="0" smtClean="0"/>
              <a:t>File Form 46 prior to leaving active employment</a:t>
            </a:r>
          </a:p>
          <a:p>
            <a:r>
              <a:rPr lang="en-US" dirty="0" smtClean="0"/>
              <a:t>File for the credit once you return to work</a:t>
            </a:r>
          </a:p>
          <a:p>
            <a:r>
              <a:rPr lang="en-US" dirty="0" smtClean="0"/>
              <a:t>Maximum of 5 years of service.</a:t>
            </a:r>
          </a:p>
          <a:p>
            <a:r>
              <a:rPr lang="en-US" u="sng" dirty="0" smtClean="0"/>
              <a:t>Key Points:</a:t>
            </a:r>
            <a:endParaRPr lang="en-US" dirty="0" smtClean="0"/>
          </a:p>
          <a:p>
            <a:r>
              <a:rPr lang="en-US" dirty="0" smtClean="0"/>
              <a:t>Must complete Form 43 and submit military documentation such as DD 214 or NGB 23.  I have the form 43 with me. </a:t>
            </a:r>
          </a:p>
          <a:p>
            <a:endParaRPr lang="en-US" dirty="0" smtClean="0"/>
          </a:p>
          <a:p>
            <a:r>
              <a:rPr lang="en-US" dirty="0" smtClean="0"/>
              <a:t>(E &amp; T, page 5)</a:t>
            </a:r>
          </a:p>
          <a:p>
            <a:r>
              <a:rPr lang="en-US" dirty="0" smtClean="0"/>
              <a:t>(CORS, page 3)</a:t>
            </a:r>
            <a:endParaRPr lang="en-US" u="sng" dirty="0" smtClean="0"/>
          </a:p>
          <a:p>
            <a:endParaRPr lang="en-US" dirty="0" smtClean="0"/>
          </a:p>
        </p:txBody>
      </p:sp>
      <p:sp>
        <p:nvSpPr>
          <p:cNvPr id="45060" name="Slide Number Placeholder 3"/>
          <p:cNvSpPr>
            <a:spLocks noGrp="1"/>
          </p:cNvSpPr>
          <p:nvPr>
            <p:ph type="sldNum" sz="quarter" idx="5"/>
          </p:nvPr>
        </p:nvSpPr>
        <p:spPr>
          <a:noFill/>
        </p:spPr>
        <p:txBody>
          <a:bodyPr/>
          <a:lstStyle/>
          <a:p>
            <a:fld id="{2BB5C3F6-DC0F-4CF0-8FC9-8E235FD150F9}" type="slidenum">
              <a:rPr lang="en-US" smtClean="0"/>
              <a:pPr/>
              <a:t>12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tif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a:xfrm>
            <a:off x="0" y="51547"/>
            <a:ext cx="9144000" cy="838200"/>
          </a:xfrm>
        </p:spPr>
        <p:txBody>
          <a:bodyPr/>
          <a:lstStyle>
            <a:lvl1pPr algn="ctr">
              <a:defRPr b="0">
                <a:solidFill>
                  <a:schemeClr val="tx1"/>
                </a:solidFill>
                <a:effectLst/>
                <a:latin typeface="Georgia" pitchFamily="18" charset="0"/>
                <a:cs typeface="Arial" pitchFamily="34" charset="0"/>
              </a:defRPr>
            </a:lvl1pPr>
          </a:lstStyle>
          <a:p>
            <a:r>
              <a:rPr kumimoji="0" lang="en-US" smtClean="0"/>
              <a:t>Click to edit Master title style</a:t>
            </a:r>
            <a:endParaRPr kumimoji="0" lang="en-US" dirty="0"/>
          </a:p>
        </p:txBody>
      </p:sp>
      <p:sp>
        <p:nvSpPr>
          <p:cNvPr id="27" name="Content Placeholder 26"/>
          <p:cNvSpPr>
            <a:spLocks noGrp="1"/>
          </p:cNvSpPr>
          <p:nvPr>
            <p:ph idx="1"/>
          </p:nvPr>
        </p:nvSpPr>
        <p:spPr/>
        <p:txBody>
          <a:bodyPr/>
          <a:lstStyle>
            <a:lvl1pPr>
              <a:buClrTx/>
              <a:buFont typeface="Arial" pitchFamily="34" charset="0"/>
              <a:buChar char="■"/>
              <a:defRPr>
                <a:solidFill>
                  <a:schemeClr val="tx1"/>
                </a:solidFill>
                <a:latin typeface="Trebuchet MS" pitchFamily="34" charset="0"/>
                <a:cs typeface="Arial" pitchFamily="34" charset="0"/>
              </a:defRPr>
            </a:lvl1pPr>
            <a:lvl2pPr>
              <a:buClr>
                <a:srgbClr val="FF0000"/>
              </a:buClr>
              <a:buFont typeface="Arial" pitchFamily="34" charset="0"/>
              <a:buChar char="■"/>
              <a:defRPr>
                <a:solidFill>
                  <a:schemeClr val="tx1"/>
                </a:solidFill>
                <a:latin typeface="Trebuchet MS" pitchFamily="34" charset="0"/>
                <a:cs typeface="Arial" pitchFamily="34" charset="0"/>
              </a:defRPr>
            </a:lvl2pPr>
            <a:lvl3pPr>
              <a:buClr>
                <a:srgbClr val="00B050"/>
              </a:buClr>
              <a:buFont typeface="Arial" pitchFamily="34" charset="0"/>
              <a:buChar char="■"/>
              <a:defRPr>
                <a:solidFill>
                  <a:schemeClr val="tx1"/>
                </a:solidFill>
                <a:latin typeface="Trebuchet MS" pitchFamily="34" charset="0"/>
                <a:cs typeface="Arial" pitchFamily="34" charset="0"/>
              </a:defRPr>
            </a:lvl3pPr>
            <a:lvl4pPr>
              <a:defRPr>
                <a:solidFill>
                  <a:schemeClr val="tx1"/>
                </a:solidFill>
                <a:latin typeface="Trebuchet MS" pitchFamily="34" charset="0"/>
                <a:cs typeface="Arial" pitchFamily="34" charset="0"/>
              </a:defRPr>
            </a:lvl4pPr>
            <a:lvl5pPr>
              <a:defRPr>
                <a:solidFill>
                  <a:schemeClr val="tx1"/>
                </a:solidFill>
                <a:latin typeface="Trebuchet MS" pitchFamily="34" charset="0"/>
                <a:cs typeface="Arial"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6" name="Slide Number Placeholder 15"/>
          <p:cNvSpPr>
            <a:spLocks noGrp="1"/>
          </p:cNvSpPr>
          <p:nvPr>
            <p:ph type="sldNum" sz="quarter" idx="12"/>
          </p:nvPr>
        </p:nvSpPr>
        <p:spPr>
          <a:xfrm>
            <a:off x="8385048" y="6339482"/>
            <a:ext cx="758952" cy="246888"/>
          </a:xfrm>
        </p:spPr>
        <p:txBody>
          <a:bodyPr anchor="ctr"/>
          <a:lstStyle>
            <a:lvl1pPr>
              <a:defRPr sz="1800">
                <a:solidFill>
                  <a:schemeClr val="tx1"/>
                </a:solidFill>
                <a:latin typeface="Arial" pitchFamily="34" charset="0"/>
                <a:cs typeface="Arial" pitchFamily="34" charset="0"/>
              </a:defRPr>
            </a:lvl1pPr>
          </a:lstStyle>
          <a:p>
            <a:fld id="{DBB8F54F-F8BB-4E92-92DA-AE18F86E2652}"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MSRA Webinar">
    <p:spTree>
      <p:nvGrpSpPr>
        <p:cNvPr id="1" name=""/>
        <p:cNvGrpSpPr/>
        <p:nvPr/>
      </p:nvGrpSpPr>
      <p:grpSpPr>
        <a:xfrm>
          <a:off x="0" y="0"/>
          <a:ext cx="0" cy="0"/>
          <a:chOff x="0" y="0"/>
          <a:chExt cx="0" cy="0"/>
        </a:xfrm>
      </p:grpSpPr>
      <p:sp>
        <p:nvSpPr>
          <p:cNvPr id="2" name="Rectangle 1"/>
          <p:cNvSpPr/>
          <p:nvPr/>
        </p:nvSpPr>
        <p:spPr>
          <a:xfrm>
            <a:off x="0" y="50696"/>
            <a:ext cx="9144000" cy="299730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6" name="Slide Number Placeholder 5"/>
          <p:cNvSpPr>
            <a:spLocks noGrp="1"/>
          </p:cNvSpPr>
          <p:nvPr>
            <p:ph type="sldNum" sz="quarter" idx="12"/>
          </p:nvPr>
        </p:nvSpPr>
        <p:spPr/>
        <p:txBody>
          <a:bodyPr/>
          <a:lstStyle/>
          <a:p>
            <a:fld id="{584578AE-0B87-41FB-9F09-016D7A8612ED}" type="slidenum">
              <a:rPr lang="en-US" smtClean="0"/>
              <a:pPr/>
              <a:t>‹#›</a:t>
            </a:fld>
            <a:endParaRPr lang="en-US"/>
          </a:p>
        </p:txBody>
      </p:sp>
      <p:pic>
        <p:nvPicPr>
          <p:cNvPr id="8" name="Picture 7" descr="new logo color (2).tif"/>
          <p:cNvPicPr>
            <a:picLocks noChangeAspect="1"/>
          </p:cNvPicPr>
          <p:nvPr/>
        </p:nvPicPr>
        <p:blipFill>
          <a:blip r:embed="rId2" cstate="print"/>
          <a:stretch>
            <a:fillRect/>
          </a:stretch>
        </p:blipFill>
        <p:spPr>
          <a:xfrm>
            <a:off x="3778758" y="50696"/>
            <a:ext cx="1586484" cy="2226564"/>
          </a:xfrm>
          <a:prstGeom prst="rect">
            <a:avLst/>
          </a:prstGeom>
          <a:solidFill>
            <a:srgbClr val="C81842"/>
          </a:solidFill>
        </p:spPr>
      </p:pic>
    </p:spTree>
  </p:cSld>
  <p:clrMapOvr>
    <a:masterClrMapping/>
  </p:clrMapOvr>
  <p:timing>
    <p:tnLst>
      <p:par>
        <p:cTn id="1" dur="indefinite" restart="never" nodeType="tmRoot"/>
      </p:par>
    </p:tnLst>
  </p:timing>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0FF6266B-BC86-454C-A53E-053E452BAA88}" type="slidenum">
              <a:rPr lang="en-US" smtClean="0"/>
              <a:pPr/>
              <a:t>‹#›</a:t>
            </a:fld>
            <a:endParaRPr lang="en-US"/>
          </a:p>
        </p:txBody>
      </p:sp>
      <p:sp>
        <p:nvSpPr>
          <p:cNvPr id="5" name="Rectangle 4"/>
          <p:cNvSpPr/>
          <p:nvPr/>
        </p:nvSpPr>
        <p:spPr>
          <a:xfrm>
            <a:off x="0" y="0"/>
            <a:ext cx="9144000" cy="4571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0" y="6596390"/>
            <a:ext cx="9144000" cy="274320"/>
          </a:xfrm>
          <a:prstGeom prst="rect">
            <a:avLst/>
          </a:prstGeom>
          <a:solidFill>
            <a:srgbClr val="C81842"/>
          </a:solidFill>
        </p:spPr>
        <p:txBody>
          <a:bodyPr wrap="square" rtlCol="0">
            <a:spAutoFit/>
          </a:bodyPr>
          <a:lstStyle/>
          <a:p>
            <a:r>
              <a:rPr lang="en-US" sz="1100" dirty="0" smtClean="0">
                <a:solidFill>
                  <a:schemeClr val="bg1"/>
                </a:solidFill>
                <a:latin typeface="Arial" pitchFamily="34" charset="0"/>
                <a:cs typeface="Arial" pitchFamily="34" charset="0"/>
              </a:rPr>
              <a:t>	Maryland State Retirement and Pension System</a:t>
            </a:r>
            <a:endParaRPr lang="en-US" sz="1100" dirty="0">
              <a:solidFill>
                <a:schemeClr val="bg1"/>
              </a:solidFill>
              <a:latin typeface="Arial" pitchFamily="34" charset="0"/>
              <a:cs typeface="Arial" pitchFamily="34" charset="0"/>
            </a:endParaRPr>
          </a:p>
        </p:txBody>
      </p:sp>
      <p:pic>
        <p:nvPicPr>
          <p:cNvPr id="8" name="Content Placeholder 11" descr="SRPS.TIF"/>
          <p:cNvPicPr>
            <a:picLocks noChangeAspect="1"/>
          </p:cNvPicPr>
          <p:nvPr/>
        </p:nvPicPr>
        <p:blipFill>
          <a:blip r:embed="rId2" cstate="print"/>
          <a:stretch>
            <a:fillRect/>
          </a:stretch>
        </p:blipFill>
        <p:spPr>
          <a:xfrm>
            <a:off x="0" y="6595312"/>
            <a:ext cx="258900" cy="274320"/>
          </a:xfrm>
          <a:prstGeom prst="rect">
            <a:avLst/>
          </a:prstGeom>
        </p:spPr>
      </p:pic>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State Retirement Agency of Maryland</a:t>
            </a:r>
            <a:endParaRPr lang="en-US"/>
          </a:p>
        </p:txBody>
      </p:sp>
      <p:sp>
        <p:nvSpPr>
          <p:cNvPr id="6" name="Slide Number Placeholder 5"/>
          <p:cNvSpPr>
            <a:spLocks noGrp="1"/>
          </p:cNvSpPr>
          <p:nvPr>
            <p:ph type="sldNum" sz="quarter" idx="12"/>
          </p:nvPr>
        </p:nvSpPr>
        <p:spPr/>
        <p:txBody>
          <a:bodyPr/>
          <a:lstStyle/>
          <a:p>
            <a:fld id="{EC260463-865E-4CC8-8B81-043D5676A303}" type="slidenum">
              <a:rPr lang="en-US" smtClean="0"/>
              <a:pPr/>
              <a:t>‹#›</a:t>
            </a:fld>
            <a:endParaRPr lang="en-US"/>
          </a:p>
        </p:txBody>
      </p:sp>
    </p:spTree>
    <p:extLst>
      <p:ext uri="{BB962C8B-B14F-4D97-AF65-F5344CB8AC3E}">
        <p14:creationId xmlns:p14="http://schemas.microsoft.com/office/powerpoint/2010/main" val="45601312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tif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alphaModFix amt="50000"/>
            <a:duotone>
              <a:schemeClr val="bg2">
                <a:shade val="30000"/>
                <a:satMod val="455000"/>
              </a:schemeClr>
              <a:schemeClr val="bg2">
                <a:tint val="95000"/>
                <a:satMod val="120000"/>
              </a:schemeClr>
            </a:duotone>
            <a:lum/>
          </a:blip>
          <a:srcRect/>
          <a:stretch>
            <a:fillRect/>
          </a:stretch>
        </a:blipFill>
        <a:effectLst/>
      </p:bgPr>
    </p:bg>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dirty="0"/>
          </a:p>
        </p:txBody>
      </p:sp>
      <p:sp>
        <p:nvSpPr>
          <p:cNvPr id="5" name="Slide Number Placeholder 4"/>
          <p:cNvSpPr>
            <a:spLocks noGrp="1"/>
          </p:cNvSpPr>
          <p:nvPr>
            <p:ph type="sldNum" sz="quarter" idx="4"/>
          </p:nvPr>
        </p:nvSpPr>
        <p:spPr>
          <a:xfrm>
            <a:off x="8382000" y="6336792"/>
            <a:ext cx="762000" cy="244475"/>
          </a:xfrm>
          <a:prstGeom prst="rect">
            <a:avLst/>
          </a:prstGeom>
        </p:spPr>
        <p:txBody>
          <a:bodyPr vert="horz" anchor="ctr"/>
          <a:lstStyle>
            <a:lvl1pPr algn="ctr" eaLnBrk="1" latinLnBrk="0" hangingPunct="1">
              <a:defRPr kumimoji="0" sz="1800">
                <a:solidFill>
                  <a:schemeClr val="tx1"/>
                </a:solidFill>
                <a:latin typeface="Arial" pitchFamily="34" charset="0"/>
                <a:cs typeface="Arial" pitchFamily="34" charset="0"/>
              </a:defRPr>
            </a:lvl1pPr>
          </a:lstStyle>
          <a:p>
            <a:fld id="{584578AE-0B87-41FB-9F09-016D7A8612ED}" type="slidenum">
              <a:rPr lang="en-US" smtClean="0"/>
              <a:pPr/>
              <a:t>‹#›</a:t>
            </a:fld>
            <a:endParaRPr lang="en-US"/>
          </a:p>
        </p:txBody>
      </p:sp>
      <p:sp>
        <p:nvSpPr>
          <p:cNvPr id="10" name="Title Placeholder 9"/>
          <p:cNvSpPr>
            <a:spLocks noGrp="1"/>
          </p:cNvSpPr>
          <p:nvPr>
            <p:ph type="title"/>
          </p:nvPr>
        </p:nvSpPr>
        <p:spPr>
          <a:xfrm>
            <a:off x="0" y="45719"/>
            <a:ext cx="9144000" cy="838200"/>
          </a:xfrm>
          <a:prstGeom prst="rect">
            <a:avLst/>
          </a:prstGeom>
        </p:spPr>
        <p:txBody>
          <a:bodyPr vert="horz" anchor="ctr">
            <a:normAutofit/>
          </a:bodyPr>
          <a:lstStyle/>
          <a:p>
            <a:r>
              <a:rPr kumimoji="0" lang="en-US" smtClean="0"/>
              <a:t>Click to edit Master title style</a:t>
            </a:r>
            <a:endParaRPr kumimoji="0" lang="en-US" dirty="0"/>
          </a:p>
        </p:txBody>
      </p:sp>
      <p:sp>
        <p:nvSpPr>
          <p:cNvPr id="13" name="TextBox 12"/>
          <p:cNvSpPr txBox="1"/>
          <p:nvPr/>
        </p:nvSpPr>
        <p:spPr>
          <a:xfrm>
            <a:off x="0" y="6596390"/>
            <a:ext cx="9144000" cy="274320"/>
          </a:xfrm>
          <a:prstGeom prst="rect">
            <a:avLst/>
          </a:prstGeom>
          <a:solidFill>
            <a:srgbClr val="8F112F"/>
          </a:solidFill>
        </p:spPr>
        <p:txBody>
          <a:bodyPr wrap="square" rtlCol="0">
            <a:spAutoFit/>
          </a:bodyPr>
          <a:lstStyle/>
          <a:p>
            <a:r>
              <a:rPr lang="en-US" sz="1100" dirty="0" smtClean="0">
                <a:solidFill>
                  <a:schemeClr val="bg1"/>
                </a:solidFill>
                <a:latin typeface="Arial" pitchFamily="34" charset="0"/>
                <a:cs typeface="Arial" pitchFamily="34" charset="0"/>
              </a:rPr>
              <a:t>	Maryland State Retirement and Pension System</a:t>
            </a:r>
            <a:endParaRPr lang="en-US" sz="1100" dirty="0">
              <a:solidFill>
                <a:schemeClr val="bg1"/>
              </a:solidFill>
              <a:latin typeface="Arial" pitchFamily="34" charset="0"/>
              <a:cs typeface="Arial" pitchFamily="34" charset="0"/>
            </a:endParaRPr>
          </a:p>
        </p:txBody>
      </p:sp>
      <p:pic>
        <p:nvPicPr>
          <p:cNvPr id="14" name="Content Placeholder 11" descr="SRPS.TIF"/>
          <p:cNvPicPr>
            <a:picLocks noChangeAspect="1"/>
          </p:cNvPicPr>
          <p:nvPr/>
        </p:nvPicPr>
        <p:blipFill>
          <a:blip r:embed="rId7" cstate="print"/>
          <a:stretch>
            <a:fillRect/>
          </a:stretch>
        </p:blipFill>
        <p:spPr>
          <a:xfrm>
            <a:off x="0" y="6595312"/>
            <a:ext cx="258900" cy="274320"/>
          </a:xfrm>
          <a:prstGeom prst="rect">
            <a:avLst/>
          </a:prstGeom>
        </p:spPr>
      </p:pic>
      <p:sp>
        <p:nvSpPr>
          <p:cNvPr id="15" name="Rectangle 14"/>
          <p:cNvSpPr/>
          <p:nvPr/>
        </p:nvSpPr>
        <p:spPr>
          <a:xfrm>
            <a:off x="0" y="0"/>
            <a:ext cx="9144000" cy="4571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Lst>
  <p:timing>
    <p:tnLst>
      <p:par>
        <p:cTn id="1" dur="indefinite" restart="never" nodeType="tmRoot"/>
      </p:par>
    </p:tnLst>
  </p:timing>
  <p:hf hdr="0" dt="0"/>
  <p:txStyles>
    <p:titleStyle>
      <a:lvl1pPr algn="ctr" rtl="0" eaLnBrk="1" latinLnBrk="0" hangingPunct="1">
        <a:spcBef>
          <a:spcPct val="0"/>
        </a:spcBef>
        <a:buNone/>
        <a:defRPr kumimoji="0" sz="3600" kern="1200" cap="none" baseline="0">
          <a:solidFill>
            <a:schemeClr val="tx1"/>
          </a:solidFill>
          <a:effectLst/>
          <a:latin typeface="Arial" pitchFamily="34" charset="0"/>
          <a:ea typeface="+mj-ea"/>
          <a:cs typeface="Arial" pitchFamily="34" charset="0"/>
        </a:defRPr>
      </a:lvl1pPr>
    </p:titleStyle>
    <p:bodyStyle>
      <a:lvl1pPr marL="342900" indent="-342900" algn="l" rtl="0" eaLnBrk="1" latinLnBrk="0" hangingPunct="1">
        <a:spcBef>
          <a:spcPct val="20000"/>
        </a:spcBef>
        <a:buClrTx/>
        <a:buSzPct val="70000"/>
        <a:buFont typeface="Arial" pitchFamily="34" charset="0"/>
        <a:buChar char="■"/>
        <a:defRPr kumimoji="0" sz="3200" kern="1200">
          <a:solidFill>
            <a:schemeClr val="tx1"/>
          </a:solidFill>
          <a:latin typeface="Arial" pitchFamily="34" charset="0"/>
          <a:ea typeface="+mn-ea"/>
          <a:cs typeface="Arial" pitchFamily="34" charset="0"/>
        </a:defRPr>
      </a:lvl1pPr>
      <a:lvl2pPr marL="742950" indent="-285750" algn="l" rtl="0" eaLnBrk="1" latinLnBrk="0" hangingPunct="1">
        <a:spcBef>
          <a:spcPct val="20000"/>
        </a:spcBef>
        <a:buClr>
          <a:srgbClr val="FF0000"/>
        </a:buClr>
        <a:buSzPct val="70000"/>
        <a:buFont typeface="Arial" pitchFamily="34" charset="0"/>
        <a:buChar char="■"/>
        <a:defRPr kumimoji="0" sz="2800" kern="1200">
          <a:solidFill>
            <a:schemeClr val="tx1"/>
          </a:solidFill>
          <a:latin typeface="Arial" pitchFamily="34" charset="0"/>
          <a:ea typeface="+mn-ea"/>
          <a:cs typeface="Arial" pitchFamily="34" charset="0"/>
        </a:defRPr>
      </a:lvl2pPr>
      <a:lvl3pPr marL="1143000" indent="-228600" algn="l" rtl="0" eaLnBrk="1" latinLnBrk="0" hangingPunct="1">
        <a:spcBef>
          <a:spcPct val="20000"/>
        </a:spcBef>
        <a:buClr>
          <a:srgbClr val="00B050"/>
        </a:buClr>
        <a:buSzPct val="70000"/>
        <a:buFont typeface="Arial" pitchFamily="34" charset="0"/>
        <a:buChar char="■"/>
        <a:defRPr kumimoji="0" sz="2400" kern="1200">
          <a:solidFill>
            <a:schemeClr val="tx1"/>
          </a:solidFill>
          <a:latin typeface="Arial" pitchFamily="34" charset="0"/>
          <a:ea typeface="+mn-ea"/>
          <a:cs typeface="Arial" pitchFamily="34" charset="0"/>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1"/>
          </a:solidFill>
          <a:latin typeface="Arial" pitchFamily="34" charset="0"/>
          <a:ea typeface="+mn-ea"/>
          <a:cs typeface="Arial" pitchFamily="34" charset="0"/>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1"/>
          </a:solidFill>
          <a:latin typeface="Arial" pitchFamily="34" charset="0"/>
          <a:ea typeface="+mn-ea"/>
          <a:cs typeface="Arial" pitchFamily="34" charset="0"/>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hyperlink" Target="http://dbm.maryland.gov/employees/Pages/VSP.aspx" TargetMode="Externa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hyperlink" Target="mailto:vsp.administrator@maryland.gov" TargetMode="External"/><Relationship Id="rId2" Type="http://schemas.openxmlformats.org/officeDocument/2006/relationships/hyperlink" Target="http://www.dbm.maryland.gov/"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hyperlink" Target="http://www.sra.maryland.gov/" TargetMode="External"/><Relationship Id="rId7" Type="http://schemas.openxmlformats.org/officeDocument/2006/relationships/image" Target="../media/image13.wmf"/><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12.wmf"/><Relationship Id="rId5" Type="http://schemas.openxmlformats.org/officeDocument/2006/relationships/image" Target="../media/image11.wmf"/><Relationship Id="rId10" Type="http://schemas.openxmlformats.org/officeDocument/2006/relationships/image" Target="../media/image16.png"/><Relationship Id="rId4" Type="http://schemas.openxmlformats.org/officeDocument/2006/relationships/hyperlink" Target="mailto:sra@sra.state.md.us" TargetMode="External"/><Relationship Id="rId9" Type="http://schemas.openxmlformats.org/officeDocument/2006/relationships/image" Target="../media/image1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882" name="Rectangle 2"/>
          <p:cNvSpPr>
            <a:spLocks noGrp="1" noRot="1" noChangeArrowheads="1"/>
          </p:cNvSpPr>
          <p:nvPr>
            <p:ph type="title"/>
          </p:nvPr>
        </p:nvSpPr>
        <p:spPr>
          <a:xfrm>
            <a:off x="65314" y="703737"/>
            <a:ext cx="8977086" cy="5402262"/>
          </a:xfrm>
        </p:spPr>
        <p:txBody>
          <a:bodyPr>
            <a:normAutofit fontScale="90000"/>
          </a:bodyPr>
          <a:lstStyle/>
          <a:p>
            <a:pPr>
              <a:lnSpc>
                <a:spcPct val="150000"/>
              </a:lnSpc>
              <a:spcBef>
                <a:spcPts val="3000"/>
              </a:spcBef>
              <a:spcAft>
                <a:spcPts val="3000"/>
              </a:spcAft>
            </a:pPr>
            <a:r>
              <a:rPr lang="en-US" sz="6600" dirty="0" smtClean="0"/>
              <a:t/>
            </a:r>
            <a:br>
              <a:rPr lang="en-US" sz="6600" dirty="0" smtClean="0"/>
            </a:br>
            <a:r>
              <a:rPr lang="en-US" sz="6600" dirty="0" smtClean="0"/>
              <a:t>Retirement Benefits</a:t>
            </a:r>
            <a:br>
              <a:rPr lang="en-US" sz="6600" dirty="0" smtClean="0"/>
            </a:br>
            <a:r>
              <a:rPr lang="en-US" sz="4400" dirty="0" smtClean="0"/>
              <a:t>as impacted by the</a:t>
            </a:r>
            <a:r>
              <a:rPr lang="en-US" sz="6600" dirty="0" smtClean="0"/>
              <a:t/>
            </a:r>
            <a:br>
              <a:rPr lang="en-US" sz="6600" dirty="0" smtClean="0"/>
            </a:br>
            <a:r>
              <a:rPr lang="en-US" sz="4200" dirty="0" smtClean="0"/>
              <a:t>Voluntary Separation Program (VSP)</a:t>
            </a:r>
            <a:r>
              <a:rPr lang="en-US" sz="4200" dirty="0"/>
              <a:t/>
            </a:r>
            <a:br>
              <a:rPr lang="en-US" sz="4200" dirty="0"/>
            </a:br>
            <a:endParaRPr lang="en-US" sz="4200" dirty="0"/>
          </a:p>
        </p:txBody>
      </p:sp>
      <p:sp>
        <p:nvSpPr>
          <p:cNvPr id="5" name="Slide Number Placeholder 3"/>
          <p:cNvSpPr>
            <a:spLocks noGrp="1"/>
          </p:cNvSpPr>
          <p:nvPr>
            <p:ph type="sldNum" sz="quarter" idx="12"/>
          </p:nvPr>
        </p:nvSpPr>
        <p:spPr/>
        <p:txBody>
          <a:bodyPr/>
          <a:lstStyle/>
          <a:p>
            <a:fld id="{C5A75290-E250-4D11-A4A3-C8CB0F6D0724}" type="slidenum">
              <a:rPr lang="en-US"/>
              <a:pPr/>
              <a:t>1</a:t>
            </a:fld>
            <a:endParaRPr lang="en-US"/>
          </a:p>
        </p:txBody>
      </p:sp>
      <p:sp>
        <p:nvSpPr>
          <p:cNvPr id="6" name="Footer Placeholder 4"/>
          <p:cNvSpPr>
            <a:spLocks noGrp="1"/>
          </p:cNvSpPr>
          <p:nvPr>
            <p:ph type="ftr" sz="quarter" idx="4294967295"/>
          </p:nvPr>
        </p:nvSpPr>
        <p:spPr>
          <a:xfrm>
            <a:off x="0" y="6248400"/>
            <a:ext cx="2895600" cy="476250"/>
          </a:xfrm>
          <a:prstGeom prst="rect">
            <a:avLst/>
          </a:prstGeom>
        </p:spPr>
        <p:txBody>
          <a:bodyPr/>
          <a:lstStyle/>
          <a:p>
            <a:endParaRPr lang="en-US" dirty="0"/>
          </a:p>
        </p:txBody>
      </p:sp>
      <p:sp>
        <p:nvSpPr>
          <p:cNvPr id="122885" name="Text Box 5"/>
          <p:cNvSpPr txBox="1">
            <a:spLocks noChangeArrowheads="1"/>
          </p:cNvSpPr>
          <p:nvPr/>
        </p:nvSpPr>
        <p:spPr bwMode="auto">
          <a:xfrm>
            <a:off x="5180013" y="5324475"/>
            <a:ext cx="3422650" cy="396875"/>
          </a:xfrm>
          <a:prstGeom prst="rect">
            <a:avLst/>
          </a:prstGeom>
          <a:noFill/>
          <a:ln w="9525">
            <a:noFill/>
            <a:miter lim="800000"/>
            <a:headEnd/>
            <a:tailEnd/>
          </a:ln>
          <a:effectLst/>
        </p:spPr>
        <p:txBody>
          <a:bodyPr>
            <a:spAutoFit/>
          </a:bodyPr>
          <a:lstStyle/>
          <a:p>
            <a:pPr algn="ctr"/>
            <a:endParaRPr lang="en-US" sz="2000"/>
          </a:p>
        </p:txBody>
      </p:sp>
      <p:pic>
        <p:nvPicPr>
          <p:cNvPr id="7" name="Picture 6" descr="new website logo.jpg"/>
          <p:cNvPicPr>
            <a:picLocks noChangeAspect="1"/>
          </p:cNvPicPr>
          <p:nvPr/>
        </p:nvPicPr>
        <p:blipFill>
          <a:blip r:embed="rId2" cstate="print"/>
          <a:stretch>
            <a:fillRect/>
          </a:stretch>
        </p:blipFill>
        <p:spPr>
          <a:xfrm>
            <a:off x="0" y="0"/>
            <a:ext cx="9144000" cy="154305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Rot="1" noChangeArrowheads="1"/>
          </p:cNvSpPr>
          <p:nvPr>
            <p:ph type="title"/>
          </p:nvPr>
        </p:nvSpPr>
        <p:spPr>
          <a:xfrm>
            <a:off x="0" y="240233"/>
            <a:ext cx="9144000" cy="838200"/>
          </a:xfrm>
        </p:spPr>
        <p:txBody>
          <a:bodyPr>
            <a:normAutofit fontScale="90000"/>
          </a:bodyPr>
          <a:lstStyle/>
          <a:p>
            <a:r>
              <a:rPr lang="en-US" sz="3600" dirty="0" smtClean="0">
                <a:latin typeface="Arial" panose="020B0604020202020204" pitchFamily="34" charset="0"/>
              </a:rPr>
              <a:t>Group 2</a:t>
            </a:r>
            <a:r>
              <a:rPr lang="en-US" sz="5400" dirty="0" smtClean="0">
                <a:latin typeface="Arial" panose="020B0604020202020204" pitchFamily="34" charset="0"/>
              </a:rPr>
              <a:t/>
            </a:r>
            <a:br>
              <a:rPr lang="en-US" sz="5400" dirty="0" smtClean="0">
                <a:latin typeface="Arial" panose="020B0604020202020204" pitchFamily="34" charset="0"/>
              </a:rPr>
            </a:br>
            <a:r>
              <a:rPr lang="en-US" sz="4800" dirty="0" smtClean="0">
                <a:latin typeface="Arial" panose="020B0604020202020204" pitchFamily="34" charset="0"/>
              </a:rPr>
              <a:t>Vested </a:t>
            </a:r>
            <a:r>
              <a:rPr lang="en-US" sz="4800" dirty="0">
                <a:latin typeface="Arial" panose="020B0604020202020204" pitchFamily="34" charset="0"/>
              </a:rPr>
              <a:t>Benefits</a:t>
            </a:r>
          </a:p>
        </p:txBody>
      </p:sp>
      <p:sp>
        <p:nvSpPr>
          <p:cNvPr id="32771" name="Rectangle 3"/>
          <p:cNvSpPr>
            <a:spLocks noGrp="1" noChangeArrowheads="1"/>
          </p:cNvSpPr>
          <p:nvPr>
            <p:ph idx="1"/>
          </p:nvPr>
        </p:nvSpPr>
        <p:spPr>
          <a:xfrm>
            <a:off x="625475" y="1871064"/>
            <a:ext cx="8001000" cy="3805117"/>
          </a:xfrm>
        </p:spPr>
        <p:txBody>
          <a:bodyPr>
            <a:normAutofit fontScale="92500" lnSpcReduction="10000"/>
          </a:bodyPr>
          <a:lstStyle/>
          <a:p>
            <a:r>
              <a:rPr lang="en-US" sz="2800" dirty="0">
                <a:latin typeface="Arial" panose="020B0604020202020204" pitchFamily="34" charset="0"/>
              </a:rPr>
              <a:t>Keep your last Personal Statement of Benefits (PSB)</a:t>
            </a:r>
          </a:p>
          <a:p>
            <a:r>
              <a:rPr lang="en-US" sz="2800" dirty="0">
                <a:latin typeface="Arial" panose="020B0604020202020204" pitchFamily="34" charset="0"/>
              </a:rPr>
              <a:t>Inform Retirement Agency of address changes</a:t>
            </a:r>
          </a:p>
          <a:p>
            <a:r>
              <a:rPr lang="en-US" sz="2800" dirty="0">
                <a:latin typeface="Arial" panose="020B0604020202020204" pitchFamily="34" charset="0"/>
              </a:rPr>
              <a:t>Contact the Retirement Agency when you become eligible</a:t>
            </a:r>
          </a:p>
          <a:p>
            <a:r>
              <a:rPr lang="en-US" sz="2800" dirty="0">
                <a:latin typeface="Arial" panose="020B0604020202020204" pitchFamily="34" charset="0"/>
              </a:rPr>
              <a:t>Keep beneficiaries current</a:t>
            </a:r>
          </a:p>
          <a:p>
            <a:pPr lvl="1">
              <a:buClr>
                <a:srgbClr val="FFFF00"/>
              </a:buClr>
            </a:pPr>
            <a:r>
              <a:rPr lang="en-US" dirty="0">
                <a:latin typeface="Arial" panose="020B0604020202020204" pitchFamily="34" charset="0"/>
              </a:rPr>
              <a:t>Survivors’ payment prior to retirement will consist of vested member’s accumulated contributions</a:t>
            </a:r>
          </a:p>
        </p:txBody>
      </p:sp>
      <p:sp>
        <p:nvSpPr>
          <p:cNvPr id="4" name="Slide Number Placeholder 4"/>
          <p:cNvSpPr>
            <a:spLocks noGrp="1"/>
          </p:cNvSpPr>
          <p:nvPr>
            <p:ph type="sldNum" sz="quarter" idx="12"/>
          </p:nvPr>
        </p:nvSpPr>
        <p:spPr/>
        <p:txBody>
          <a:bodyPr/>
          <a:lstStyle/>
          <a:p>
            <a:fld id="{22F1F3E5-2C6E-4B15-B0E6-474742DC40EB}" type="slidenum">
              <a:rPr lang="en-US"/>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9" name="Rectangle 9"/>
          <p:cNvSpPr>
            <a:spLocks noGrp="1" noRot="1" noChangeArrowheads="1"/>
          </p:cNvSpPr>
          <p:nvPr>
            <p:ph type="title"/>
          </p:nvPr>
        </p:nvSpPr>
        <p:spPr/>
        <p:txBody>
          <a:bodyPr/>
          <a:lstStyle/>
          <a:p>
            <a:r>
              <a:rPr lang="en-US" dirty="0">
                <a:latin typeface="Arial" panose="020B0604020202020204" pitchFamily="34" charset="0"/>
              </a:rPr>
              <a:t>Inside Your PSB</a:t>
            </a:r>
          </a:p>
        </p:txBody>
      </p:sp>
      <p:sp>
        <p:nvSpPr>
          <p:cNvPr id="5" name="Slide Number Placeholder 4"/>
          <p:cNvSpPr>
            <a:spLocks noGrp="1"/>
          </p:cNvSpPr>
          <p:nvPr>
            <p:ph type="sldNum" sz="quarter" idx="12"/>
          </p:nvPr>
        </p:nvSpPr>
        <p:spPr/>
        <p:txBody>
          <a:bodyPr/>
          <a:lstStyle/>
          <a:p>
            <a:fld id="{F545B5DA-A955-477A-9040-3B68748E1DAF}" type="slidenum">
              <a:rPr lang="en-US" smtClean="0"/>
              <a:pPr/>
              <a:t>11</a:t>
            </a:fld>
            <a:endParaRPr lang="en-US"/>
          </a:p>
        </p:txBody>
      </p:sp>
      <p:sp>
        <p:nvSpPr>
          <p:cNvPr id="71693" name="Text Box 13"/>
          <p:cNvSpPr txBox="1">
            <a:spLocks noChangeArrowheads="1"/>
          </p:cNvSpPr>
          <p:nvPr/>
        </p:nvSpPr>
        <p:spPr bwMode="auto">
          <a:xfrm>
            <a:off x="531813" y="2163763"/>
            <a:ext cx="1035050" cy="304800"/>
          </a:xfrm>
          <a:prstGeom prst="rect">
            <a:avLst/>
          </a:prstGeom>
          <a:noFill/>
          <a:ln w="9525">
            <a:noFill/>
            <a:miter lim="800000"/>
            <a:headEnd/>
            <a:tailEnd/>
          </a:ln>
          <a:effectLst/>
        </p:spPr>
        <p:txBody>
          <a:bodyPr wrap="none">
            <a:spAutoFit/>
          </a:bodyPr>
          <a:lstStyle/>
          <a:p>
            <a:r>
              <a:rPr lang="en-US" sz="1400" b="1">
                <a:solidFill>
                  <a:schemeClr val="bg2"/>
                </a:solidFill>
                <a:latin typeface="Courier" pitchFamily="49" charset="0"/>
              </a:rPr>
              <a:t>$  1,744</a:t>
            </a:r>
          </a:p>
        </p:txBody>
      </p:sp>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b="69014"/>
          <a:stretch/>
        </p:blipFill>
        <p:spPr bwMode="auto">
          <a:xfrm>
            <a:off x="287560" y="1357086"/>
            <a:ext cx="8606116" cy="14369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174171" y="3142343"/>
            <a:ext cx="8563429" cy="2246769"/>
          </a:xfrm>
          <a:prstGeom prst="rect">
            <a:avLst/>
          </a:prstGeom>
          <a:solidFill>
            <a:schemeClr val="bg1"/>
          </a:solidFill>
        </p:spPr>
        <p:txBody>
          <a:bodyPr wrap="square" rtlCol="0">
            <a:spAutoFit/>
          </a:bodyPr>
          <a:lstStyle/>
          <a:p>
            <a:r>
              <a:rPr lang="en-US" sz="1400" dirty="0">
                <a:latin typeface="Arial" panose="020B0604020202020204" pitchFamily="34" charset="0"/>
                <a:cs typeface="Arial" panose="020B0604020202020204" pitchFamily="34" charset="0"/>
              </a:rPr>
              <a:t>VESTED BENEFITS: If you are a member of the system as of June 30, 2011 and you have at least five years of eligibility service, </a:t>
            </a:r>
            <a:r>
              <a:rPr lang="en-US" sz="1400" dirty="0" smtClean="0">
                <a:latin typeface="Arial" panose="020B0604020202020204" pitchFamily="34" charset="0"/>
                <a:cs typeface="Arial" panose="020B0604020202020204" pitchFamily="34" charset="0"/>
              </a:rPr>
              <a:t>you </a:t>
            </a:r>
            <a:r>
              <a:rPr lang="en-US" sz="1400" dirty="0">
                <a:latin typeface="Arial" panose="020B0604020202020204" pitchFamily="34" charset="0"/>
                <a:cs typeface="Arial" panose="020B0604020202020204" pitchFamily="34" charset="0"/>
              </a:rPr>
              <a:t>are </a:t>
            </a:r>
            <a:r>
              <a:rPr lang="en-US" sz="1400" dirty="0" smtClean="0">
                <a:latin typeface="Arial" panose="020B0604020202020204" pitchFamily="34" charset="0"/>
                <a:cs typeface="Arial" panose="020B0604020202020204" pitchFamily="34" charset="0"/>
              </a:rPr>
              <a:t>vested. If </a:t>
            </a:r>
            <a:r>
              <a:rPr lang="en-US" sz="1400" dirty="0">
                <a:latin typeface="Arial" panose="020B0604020202020204" pitchFamily="34" charset="0"/>
                <a:cs typeface="Arial" panose="020B0604020202020204" pitchFamily="34" charset="0"/>
              </a:rPr>
              <a:t>you became a member on or after July 1, 2011 and are under the </a:t>
            </a:r>
            <a:r>
              <a:rPr lang="en-US" sz="1400" dirty="0" smtClean="0">
                <a:latin typeface="Arial" panose="020B0604020202020204" pitchFamily="34" charset="0"/>
                <a:cs typeface="Arial" panose="020B0604020202020204" pitchFamily="34" charset="0"/>
              </a:rPr>
              <a:t>Reformed </a:t>
            </a:r>
            <a:r>
              <a:rPr lang="en-US" sz="1400" dirty="0">
                <a:latin typeface="Arial" panose="020B0604020202020204" pitchFamily="34" charset="0"/>
                <a:cs typeface="Arial" panose="020B0604020202020204" pitchFamily="34" charset="0"/>
              </a:rPr>
              <a:t>provisions, you are vested when you have at least 10 years of eligibility </a:t>
            </a:r>
            <a:r>
              <a:rPr lang="en-US" sz="1400" dirty="0" smtClean="0">
                <a:latin typeface="Arial" panose="020B0604020202020204" pitchFamily="34" charset="0"/>
                <a:cs typeface="Arial" panose="020B0604020202020204" pitchFamily="34" charset="0"/>
              </a:rPr>
              <a:t>service.</a:t>
            </a:r>
            <a:endParaRPr lang="en-US" sz="1400" dirty="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p>
            <a:r>
              <a:rPr lang="en-US" sz="1400" dirty="0" smtClean="0">
                <a:latin typeface="Arial" panose="020B0604020202020204" pitchFamily="34" charset="0"/>
                <a:cs typeface="Arial" panose="020B0604020202020204" pitchFamily="34" charset="0"/>
              </a:rPr>
              <a:t>If </a:t>
            </a:r>
            <a:r>
              <a:rPr lang="en-US" sz="1400" dirty="0">
                <a:latin typeface="Arial" panose="020B0604020202020204" pitchFamily="34" charset="0"/>
                <a:cs typeface="Arial" panose="020B0604020202020204" pitchFamily="34" charset="0"/>
              </a:rPr>
              <a:t>vested, you have earned the right to receive a monthly benefit when you reach your plan's normal retirement age, </a:t>
            </a:r>
            <a:r>
              <a:rPr lang="en-US" sz="1400" dirty="0" smtClean="0">
                <a:latin typeface="Arial" panose="020B0604020202020204" pitchFamily="34" charset="0"/>
                <a:cs typeface="Arial" panose="020B0604020202020204" pitchFamily="34" charset="0"/>
              </a:rPr>
              <a:t>even </a:t>
            </a:r>
            <a:r>
              <a:rPr lang="en-US" sz="1400" dirty="0">
                <a:latin typeface="Arial" panose="020B0604020202020204" pitchFamily="34" charset="0"/>
                <a:cs typeface="Arial" panose="020B0604020202020204" pitchFamily="34" charset="0"/>
              </a:rPr>
              <a:t>if you are not working at that time. The vested benefit shown is calculated as if you had stopped work as of June 30, </a:t>
            </a:r>
            <a:r>
              <a:rPr lang="en-US" sz="1400" dirty="0" smtClean="0">
                <a:latin typeface="Arial" panose="020B0604020202020204" pitchFamily="34" charset="0"/>
                <a:cs typeface="Arial" panose="020B0604020202020204" pitchFamily="34" charset="0"/>
              </a:rPr>
              <a:t>2014</a:t>
            </a:r>
            <a:r>
              <a:rPr lang="en-US" sz="1400" dirty="0">
                <a:latin typeface="Arial" panose="020B0604020202020204" pitchFamily="34" charset="0"/>
                <a:cs typeface="Arial" panose="020B0604020202020204" pitchFamily="34" charset="0"/>
              </a:rPr>
              <a:t>. To determine the normal retirement age for your plan, please refer to your plan's handbook on our website at </a:t>
            </a:r>
            <a:r>
              <a:rPr lang="en-US" sz="1400" dirty="0" smtClean="0">
                <a:latin typeface="Arial" panose="020B0604020202020204" pitchFamily="34" charset="0"/>
                <a:cs typeface="Arial" panose="020B0604020202020204" pitchFamily="34" charset="0"/>
              </a:rPr>
              <a:t>sra.maryland.gov </a:t>
            </a:r>
            <a:r>
              <a:rPr lang="en-US" sz="1400" dirty="0">
                <a:latin typeface="Arial" panose="020B0604020202020204" pitchFamily="34" charset="0"/>
                <a:cs typeface="Arial" panose="020B0604020202020204" pitchFamily="34" charset="0"/>
              </a:rPr>
              <a:t>for this information. In some plans, you may be eligible to collect a reduced early service benefit prior to your normal </a:t>
            </a:r>
            <a:r>
              <a:rPr lang="en-US" sz="1400" dirty="0" smtClean="0">
                <a:latin typeface="Arial" panose="020B0604020202020204" pitchFamily="34" charset="0"/>
                <a:cs typeface="Arial" panose="020B0604020202020204" pitchFamily="34" charset="0"/>
              </a:rPr>
              <a:t>retirement </a:t>
            </a:r>
            <a:r>
              <a:rPr lang="en-US" sz="1400" dirty="0">
                <a:latin typeface="Arial" panose="020B0604020202020204" pitchFamily="34" charset="0"/>
                <a:cs typeface="Arial" panose="020B0604020202020204" pitchFamily="34" charset="0"/>
              </a:rPr>
              <a:t>age. Withdrawal of your contributions will cause you to forfeit your vested benefit.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050" name="Picture 2" descr="C:\Users\ksimpson\AppData\Local\Microsoft\Windows\Temporary Internet Files\Content.IE5\3LJNLI8G\female_anime_soldier_by_aditthestig-d6su3rz[1].jpg"/>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colorTemperature colorTemp="11200"/>
                    </a14:imgEffect>
                    <a14:imgEffect>
                      <a14:saturation sat="66000"/>
                    </a14:imgEffect>
                  </a14:imgLayer>
                </a14:imgProps>
              </a:ext>
              <a:ext uri="{28A0092B-C50C-407E-A947-70E740481C1C}">
                <a14:useLocalDpi xmlns:a14="http://schemas.microsoft.com/office/drawing/2010/main" val="0"/>
              </a:ext>
            </a:extLst>
          </a:blip>
          <a:srcRect b="4247"/>
          <a:stretch/>
        </p:blipFill>
        <p:spPr bwMode="auto">
          <a:xfrm>
            <a:off x="7293219" y="167054"/>
            <a:ext cx="1645920" cy="2101361"/>
          </a:xfrm>
          <a:prstGeom prst="rect">
            <a:avLst/>
          </a:prstGeom>
          <a:noFill/>
          <a:effectLst>
            <a:outerShdw sx="1000" sy="1000" algn="ctr" rotWithShape="0">
              <a:srgbClr val="000000"/>
            </a:outerShdw>
          </a:effectLst>
          <a:extLst>
            <a:ext uri="{909E8E84-426E-40DD-AFC4-6F175D3DCCD1}">
              <a14:hiddenFill xmlns:a14="http://schemas.microsoft.com/office/drawing/2010/main">
                <a:solidFill>
                  <a:srgbClr val="FFFFFF"/>
                </a:solidFill>
              </a14:hiddenFill>
            </a:ext>
          </a:extLst>
        </p:spPr>
      </p:pic>
      <p:sp>
        <p:nvSpPr>
          <p:cNvPr id="9218" name="Rectangle 2"/>
          <p:cNvSpPr>
            <a:spLocks noGrp="1" noRot="1" noChangeArrowheads="1"/>
          </p:cNvSpPr>
          <p:nvPr>
            <p:ph type="title"/>
          </p:nvPr>
        </p:nvSpPr>
        <p:spPr>
          <a:xfrm>
            <a:off x="457200" y="184785"/>
            <a:ext cx="8229600" cy="777240"/>
          </a:xfrm>
          <a:noFill/>
        </p:spPr>
        <p:txBody>
          <a:bodyPr/>
          <a:lstStyle/>
          <a:p>
            <a:r>
              <a:rPr lang="en-US" dirty="0" smtClean="0">
                <a:latin typeface="Arial" panose="020B0604020202020204" pitchFamily="34" charset="0"/>
              </a:rPr>
              <a:t>Military Credit</a:t>
            </a:r>
          </a:p>
        </p:txBody>
      </p:sp>
      <p:sp>
        <p:nvSpPr>
          <p:cNvPr id="53251" name="Rectangle 3"/>
          <p:cNvSpPr>
            <a:spLocks noGrp="1" noChangeArrowheads="1"/>
          </p:cNvSpPr>
          <p:nvPr>
            <p:ph idx="1"/>
          </p:nvPr>
        </p:nvSpPr>
        <p:spPr>
          <a:xfrm>
            <a:off x="254001" y="1252583"/>
            <a:ext cx="8229600" cy="5547360"/>
          </a:xfrm>
        </p:spPr>
        <p:txBody>
          <a:bodyPr>
            <a:normAutofit/>
          </a:bodyPr>
          <a:lstStyle/>
          <a:p>
            <a:pPr algn="ctr">
              <a:lnSpc>
                <a:spcPct val="90000"/>
              </a:lnSpc>
              <a:buFont typeface="Wingdings" pitchFamily="2" charset="2"/>
              <a:buNone/>
            </a:pPr>
            <a:r>
              <a:rPr lang="en-US" sz="2800" b="1" dirty="0" smtClean="0">
                <a:latin typeface="Arial" panose="020B0604020202020204" pitchFamily="34" charset="0"/>
              </a:rPr>
              <a:t>Prior to Membership</a:t>
            </a:r>
          </a:p>
          <a:p>
            <a:pPr>
              <a:lnSpc>
                <a:spcPct val="90000"/>
              </a:lnSpc>
            </a:pPr>
            <a:r>
              <a:rPr lang="en-US" sz="2800" b="0" dirty="0" smtClean="0">
                <a:latin typeface="Arial" panose="020B0604020202020204" pitchFamily="34" charset="0"/>
              </a:rPr>
              <a:t>Must have 10 years of creditable service </a:t>
            </a:r>
          </a:p>
          <a:p>
            <a:pPr>
              <a:lnSpc>
                <a:spcPct val="90000"/>
              </a:lnSpc>
            </a:pPr>
            <a:r>
              <a:rPr lang="en-US" sz="2800" b="0" dirty="0" smtClean="0">
                <a:latin typeface="Arial" panose="020B0604020202020204" pitchFamily="34" charset="0"/>
              </a:rPr>
              <a:t>Eligible for a maximum of 5 years of service</a:t>
            </a:r>
          </a:p>
          <a:p>
            <a:pPr algn="ctr">
              <a:lnSpc>
                <a:spcPct val="90000"/>
              </a:lnSpc>
              <a:buFont typeface="Wingdings" pitchFamily="2" charset="2"/>
              <a:buNone/>
            </a:pPr>
            <a:r>
              <a:rPr lang="en-US" sz="2800" b="1" dirty="0" smtClean="0">
                <a:latin typeface="Arial" panose="020B0604020202020204" pitchFamily="34" charset="0"/>
              </a:rPr>
              <a:t>During Membership</a:t>
            </a:r>
          </a:p>
          <a:p>
            <a:pPr>
              <a:lnSpc>
                <a:spcPct val="90000"/>
              </a:lnSpc>
            </a:pPr>
            <a:r>
              <a:rPr lang="en-US" sz="2800" b="0" dirty="0" smtClean="0">
                <a:latin typeface="Arial" panose="020B0604020202020204" pitchFamily="34" charset="0"/>
              </a:rPr>
              <a:t>File Form 46 prior to leaving active employment</a:t>
            </a:r>
          </a:p>
          <a:p>
            <a:pPr>
              <a:lnSpc>
                <a:spcPct val="90000"/>
              </a:lnSpc>
            </a:pPr>
            <a:r>
              <a:rPr lang="en-US" sz="2800" b="0" dirty="0" smtClean="0">
                <a:latin typeface="Arial" panose="020B0604020202020204" pitchFamily="34" charset="0"/>
              </a:rPr>
              <a:t>File Form 43, Claim of Retirement Credit for Military Service for credit upon returning to work</a:t>
            </a:r>
          </a:p>
          <a:p>
            <a:pPr>
              <a:lnSpc>
                <a:spcPct val="90000"/>
              </a:lnSpc>
            </a:pPr>
            <a:r>
              <a:rPr lang="en-US" sz="2800" b="0" dirty="0" smtClean="0">
                <a:latin typeface="Arial" panose="020B0604020202020204" pitchFamily="34" charset="0"/>
              </a:rPr>
              <a:t>Eligible for a maximum of 5 years of service</a:t>
            </a:r>
          </a:p>
          <a:p>
            <a:pPr>
              <a:lnSpc>
                <a:spcPct val="90000"/>
              </a:lnSpc>
              <a:buFont typeface="Wingdings" pitchFamily="2" charset="2"/>
              <a:buNone/>
            </a:pPr>
            <a:endParaRPr lang="en-US" sz="2800" dirty="0" smtClean="0">
              <a:latin typeface="Arial" panose="020B0604020202020204" pitchFamily="34" charset="0"/>
            </a:endParaRPr>
          </a:p>
          <a:p>
            <a:pPr marL="0" indent="0">
              <a:lnSpc>
                <a:spcPct val="90000"/>
              </a:lnSpc>
              <a:buFont typeface="Wingdings" pitchFamily="2" charset="2"/>
              <a:buNone/>
            </a:pPr>
            <a:r>
              <a:rPr lang="en-US" sz="2400" dirty="0" smtClean="0">
                <a:latin typeface="Arial" panose="020B0604020202020204" pitchFamily="34" charset="0"/>
              </a:rPr>
              <a:t>File Form 43, </a:t>
            </a:r>
            <a:r>
              <a:rPr lang="en-US" sz="2400" u="sng" dirty="0" smtClean="0">
                <a:latin typeface="Arial" panose="020B0604020202020204" pitchFamily="34" charset="0"/>
              </a:rPr>
              <a:t>Claim of Retirement Credit for Military Service </a:t>
            </a:r>
            <a:r>
              <a:rPr lang="en-US" sz="2400" dirty="0" smtClean="0">
                <a:latin typeface="Arial" panose="020B0604020202020204" pitchFamily="34" charset="0"/>
              </a:rPr>
              <a:t>along with proper military documentation</a:t>
            </a:r>
          </a:p>
          <a:p>
            <a:pPr>
              <a:lnSpc>
                <a:spcPct val="90000"/>
              </a:lnSpc>
              <a:buFont typeface="Wingdings" pitchFamily="2" charset="2"/>
              <a:buNone/>
            </a:pPr>
            <a:endParaRPr lang="en-US" sz="2800" dirty="0" smtClean="0">
              <a:latin typeface="Arial" panose="020B0604020202020204" pitchFamily="34" charset="0"/>
            </a:endParaRPr>
          </a:p>
        </p:txBody>
      </p:sp>
      <p:sp>
        <p:nvSpPr>
          <p:cNvPr id="9220" name="Rectangle 3"/>
          <p:cNvSpPr>
            <a:spLocks noGrp="1" noChangeArrowheads="1"/>
          </p:cNvSpPr>
          <p:nvPr>
            <p:ph type="sldNum" sz="quarter" idx="12"/>
          </p:nvPr>
        </p:nvSpPr>
        <p:spPr>
          <a:noFill/>
        </p:spPr>
        <p:txBody>
          <a:bodyPr/>
          <a:lstStyle/>
          <a:p>
            <a:fld id="{63162F50-E093-49BA-B5FE-E33CA2F803E6}" type="slidenum">
              <a:rPr lang="en-US" smtClean="0"/>
              <a:pPr/>
              <a:t>12</a:t>
            </a:fld>
            <a:endParaRPr lang="en-US" smtClean="0"/>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calcmode="lin" valueType="num">
                                      <p:cBhvr>
                                        <p:cTn id="7" dur="500" fill="hold"/>
                                        <p:tgtEl>
                                          <p:spTgt spid="53251">
                                            <p:txEl>
                                              <p:pRg st="0" end="0"/>
                                            </p:txEl>
                                          </p:spTgt>
                                        </p:tgtEl>
                                        <p:attrNameLst>
                                          <p:attrName>ppt_w</p:attrName>
                                        </p:attrNameLst>
                                      </p:cBhvr>
                                      <p:tavLst>
                                        <p:tav tm="0">
                                          <p:val>
                                            <p:strVal val="#ppt_w+.3"/>
                                          </p:val>
                                        </p:tav>
                                        <p:tav tm="100000">
                                          <p:val>
                                            <p:strVal val="#ppt_w"/>
                                          </p:val>
                                        </p:tav>
                                      </p:tavLst>
                                    </p:anim>
                                    <p:anim calcmode="lin" valueType="num">
                                      <p:cBhvr>
                                        <p:cTn id="8" dur="500" fill="hold"/>
                                        <p:tgtEl>
                                          <p:spTgt spid="53251">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53251">
                                            <p:txEl>
                                              <p:pRg st="0" end="0"/>
                                            </p:txEl>
                                          </p:spTgt>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53251">
                                            <p:txEl>
                                              <p:pRg st="1" end="1"/>
                                            </p:txEl>
                                          </p:spTgt>
                                        </p:tgtEl>
                                        <p:attrNameLst>
                                          <p:attrName>style.visibility</p:attrName>
                                        </p:attrNameLst>
                                      </p:cBhvr>
                                      <p:to>
                                        <p:strVal val="visible"/>
                                      </p:to>
                                    </p:set>
                                    <p:anim calcmode="lin" valueType="num">
                                      <p:cBhvr>
                                        <p:cTn id="12" dur="500" fill="hold"/>
                                        <p:tgtEl>
                                          <p:spTgt spid="53251">
                                            <p:txEl>
                                              <p:pRg st="1" end="1"/>
                                            </p:txEl>
                                          </p:spTgt>
                                        </p:tgtEl>
                                        <p:attrNameLst>
                                          <p:attrName>ppt_w</p:attrName>
                                        </p:attrNameLst>
                                      </p:cBhvr>
                                      <p:tavLst>
                                        <p:tav tm="0">
                                          <p:val>
                                            <p:strVal val="#ppt_w+.3"/>
                                          </p:val>
                                        </p:tav>
                                        <p:tav tm="100000">
                                          <p:val>
                                            <p:strVal val="#ppt_w"/>
                                          </p:val>
                                        </p:tav>
                                      </p:tavLst>
                                    </p:anim>
                                    <p:anim calcmode="lin" valueType="num">
                                      <p:cBhvr>
                                        <p:cTn id="13" dur="500" fill="hold"/>
                                        <p:tgtEl>
                                          <p:spTgt spid="53251">
                                            <p:txEl>
                                              <p:pRg st="1" end="1"/>
                                            </p:txEl>
                                          </p:spTgt>
                                        </p:tgtEl>
                                        <p:attrNameLst>
                                          <p:attrName>ppt_h</p:attrName>
                                        </p:attrNameLst>
                                      </p:cBhvr>
                                      <p:tavLst>
                                        <p:tav tm="0">
                                          <p:val>
                                            <p:strVal val="#ppt_h"/>
                                          </p:val>
                                        </p:tav>
                                        <p:tav tm="100000">
                                          <p:val>
                                            <p:strVal val="#ppt_h"/>
                                          </p:val>
                                        </p:tav>
                                      </p:tavLst>
                                    </p:anim>
                                    <p:animEffect transition="in" filter="fade">
                                      <p:cBhvr>
                                        <p:cTn id="14" dur="500"/>
                                        <p:tgtEl>
                                          <p:spTgt spid="53251">
                                            <p:txEl>
                                              <p:pRg st="1" end="1"/>
                                            </p:txEl>
                                          </p:spTgt>
                                        </p:tgtEl>
                                      </p:cBhvr>
                                    </p:animEffect>
                                  </p:childTnLst>
                                </p:cTn>
                              </p:par>
                              <p:par>
                                <p:cTn id="15" presetID="50" presetClass="entr" presetSubtype="0" decel="100000" fill="hold" grpId="0" nodeType="withEffect">
                                  <p:stCondLst>
                                    <p:cond delay="0"/>
                                  </p:stCondLst>
                                  <p:childTnLst>
                                    <p:set>
                                      <p:cBhvr>
                                        <p:cTn id="16" dur="1" fill="hold">
                                          <p:stCondLst>
                                            <p:cond delay="0"/>
                                          </p:stCondLst>
                                        </p:cTn>
                                        <p:tgtEl>
                                          <p:spTgt spid="53251">
                                            <p:txEl>
                                              <p:pRg st="2" end="2"/>
                                            </p:txEl>
                                          </p:spTgt>
                                        </p:tgtEl>
                                        <p:attrNameLst>
                                          <p:attrName>style.visibility</p:attrName>
                                        </p:attrNameLst>
                                      </p:cBhvr>
                                      <p:to>
                                        <p:strVal val="visible"/>
                                      </p:to>
                                    </p:set>
                                    <p:anim calcmode="lin" valueType="num">
                                      <p:cBhvr>
                                        <p:cTn id="17" dur="500" fill="hold"/>
                                        <p:tgtEl>
                                          <p:spTgt spid="53251">
                                            <p:txEl>
                                              <p:pRg st="2" end="2"/>
                                            </p:txEl>
                                          </p:spTgt>
                                        </p:tgtEl>
                                        <p:attrNameLst>
                                          <p:attrName>ppt_w</p:attrName>
                                        </p:attrNameLst>
                                      </p:cBhvr>
                                      <p:tavLst>
                                        <p:tav tm="0">
                                          <p:val>
                                            <p:strVal val="#ppt_w+.3"/>
                                          </p:val>
                                        </p:tav>
                                        <p:tav tm="100000">
                                          <p:val>
                                            <p:strVal val="#ppt_w"/>
                                          </p:val>
                                        </p:tav>
                                      </p:tavLst>
                                    </p:anim>
                                    <p:anim calcmode="lin" valueType="num">
                                      <p:cBhvr>
                                        <p:cTn id="18" dur="500" fill="hold"/>
                                        <p:tgtEl>
                                          <p:spTgt spid="53251">
                                            <p:txEl>
                                              <p:pRg st="2" end="2"/>
                                            </p:txEl>
                                          </p:spTgt>
                                        </p:tgtEl>
                                        <p:attrNameLst>
                                          <p:attrName>ppt_h</p:attrName>
                                        </p:attrNameLst>
                                      </p:cBhvr>
                                      <p:tavLst>
                                        <p:tav tm="0">
                                          <p:val>
                                            <p:strVal val="#ppt_h"/>
                                          </p:val>
                                        </p:tav>
                                        <p:tav tm="100000">
                                          <p:val>
                                            <p:strVal val="#ppt_h"/>
                                          </p:val>
                                        </p:tav>
                                      </p:tavLst>
                                    </p:anim>
                                    <p:animEffect transition="in" filter="fade">
                                      <p:cBhvr>
                                        <p:cTn id="19" dur="500"/>
                                        <p:tgtEl>
                                          <p:spTgt spid="53251">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0" presetClass="entr" presetSubtype="0" decel="100000" fill="hold" grpId="0" nodeType="clickEffect">
                                  <p:stCondLst>
                                    <p:cond delay="0"/>
                                  </p:stCondLst>
                                  <p:childTnLst>
                                    <p:set>
                                      <p:cBhvr>
                                        <p:cTn id="23" dur="1" fill="hold">
                                          <p:stCondLst>
                                            <p:cond delay="0"/>
                                          </p:stCondLst>
                                        </p:cTn>
                                        <p:tgtEl>
                                          <p:spTgt spid="53251">
                                            <p:txEl>
                                              <p:pRg st="3" end="3"/>
                                            </p:txEl>
                                          </p:spTgt>
                                        </p:tgtEl>
                                        <p:attrNameLst>
                                          <p:attrName>style.visibility</p:attrName>
                                        </p:attrNameLst>
                                      </p:cBhvr>
                                      <p:to>
                                        <p:strVal val="visible"/>
                                      </p:to>
                                    </p:set>
                                    <p:anim calcmode="lin" valueType="num">
                                      <p:cBhvr>
                                        <p:cTn id="24" dur="500" fill="hold"/>
                                        <p:tgtEl>
                                          <p:spTgt spid="53251">
                                            <p:txEl>
                                              <p:pRg st="3" end="3"/>
                                            </p:txEl>
                                          </p:spTgt>
                                        </p:tgtEl>
                                        <p:attrNameLst>
                                          <p:attrName>ppt_w</p:attrName>
                                        </p:attrNameLst>
                                      </p:cBhvr>
                                      <p:tavLst>
                                        <p:tav tm="0">
                                          <p:val>
                                            <p:strVal val="#ppt_w+.3"/>
                                          </p:val>
                                        </p:tav>
                                        <p:tav tm="100000">
                                          <p:val>
                                            <p:strVal val="#ppt_w"/>
                                          </p:val>
                                        </p:tav>
                                      </p:tavLst>
                                    </p:anim>
                                    <p:anim calcmode="lin" valueType="num">
                                      <p:cBhvr>
                                        <p:cTn id="25" dur="500" fill="hold"/>
                                        <p:tgtEl>
                                          <p:spTgt spid="53251">
                                            <p:txEl>
                                              <p:pRg st="3" end="3"/>
                                            </p:txEl>
                                          </p:spTgt>
                                        </p:tgtEl>
                                        <p:attrNameLst>
                                          <p:attrName>ppt_h</p:attrName>
                                        </p:attrNameLst>
                                      </p:cBhvr>
                                      <p:tavLst>
                                        <p:tav tm="0">
                                          <p:val>
                                            <p:strVal val="#ppt_h"/>
                                          </p:val>
                                        </p:tav>
                                        <p:tav tm="100000">
                                          <p:val>
                                            <p:strVal val="#ppt_h"/>
                                          </p:val>
                                        </p:tav>
                                      </p:tavLst>
                                    </p:anim>
                                    <p:animEffect transition="in" filter="fade">
                                      <p:cBhvr>
                                        <p:cTn id="26" dur="500"/>
                                        <p:tgtEl>
                                          <p:spTgt spid="53251">
                                            <p:txEl>
                                              <p:pRg st="3" end="3"/>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53251">
                                            <p:txEl>
                                              <p:pRg st="4" end="4"/>
                                            </p:txEl>
                                          </p:spTgt>
                                        </p:tgtEl>
                                        <p:attrNameLst>
                                          <p:attrName>style.visibility</p:attrName>
                                        </p:attrNameLst>
                                      </p:cBhvr>
                                      <p:to>
                                        <p:strVal val="visible"/>
                                      </p:to>
                                    </p:set>
                                    <p:anim calcmode="lin" valueType="num">
                                      <p:cBhvr>
                                        <p:cTn id="29" dur="500" fill="hold"/>
                                        <p:tgtEl>
                                          <p:spTgt spid="53251">
                                            <p:txEl>
                                              <p:pRg st="4" end="4"/>
                                            </p:txEl>
                                          </p:spTgt>
                                        </p:tgtEl>
                                        <p:attrNameLst>
                                          <p:attrName>ppt_w</p:attrName>
                                        </p:attrNameLst>
                                      </p:cBhvr>
                                      <p:tavLst>
                                        <p:tav tm="0">
                                          <p:val>
                                            <p:strVal val="#ppt_w+.3"/>
                                          </p:val>
                                        </p:tav>
                                        <p:tav tm="100000">
                                          <p:val>
                                            <p:strVal val="#ppt_w"/>
                                          </p:val>
                                        </p:tav>
                                      </p:tavLst>
                                    </p:anim>
                                    <p:anim calcmode="lin" valueType="num">
                                      <p:cBhvr>
                                        <p:cTn id="30" dur="500" fill="hold"/>
                                        <p:tgtEl>
                                          <p:spTgt spid="53251">
                                            <p:txEl>
                                              <p:pRg st="4" end="4"/>
                                            </p:txEl>
                                          </p:spTgt>
                                        </p:tgtEl>
                                        <p:attrNameLst>
                                          <p:attrName>ppt_h</p:attrName>
                                        </p:attrNameLst>
                                      </p:cBhvr>
                                      <p:tavLst>
                                        <p:tav tm="0">
                                          <p:val>
                                            <p:strVal val="#ppt_h"/>
                                          </p:val>
                                        </p:tav>
                                        <p:tav tm="100000">
                                          <p:val>
                                            <p:strVal val="#ppt_h"/>
                                          </p:val>
                                        </p:tav>
                                      </p:tavLst>
                                    </p:anim>
                                    <p:animEffect transition="in" filter="fade">
                                      <p:cBhvr>
                                        <p:cTn id="31" dur="500"/>
                                        <p:tgtEl>
                                          <p:spTgt spid="53251">
                                            <p:txEl>
                                              <p:pRg st="4" end="4"/>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53251">
                                            <p:txEl>
                                              <p:pRg st="5" end="5"/>
                                            </p:txEl>
                                          </p:spTgt>
                                        </p:tgtEl>
                                        <p:attrNameLst>
                                          <p:attrName>style.visibility</p:attrName>
                                        </p:attrNameLst>
                                      </p:cBhvr>
                                      <p:to>
                                        <p:strVal val="visible"/>
                                      </p:to>
                                    </p:set>
                                    <p:anim calcmode="lin" valueType="num">
                                      <p:cBhvr>
                                        <p:cTn id="34" dur="500" fill="hold"/>
                                        <p:tgtEl>
                                          <p:spTgt spid="53251">
                                            <p:txEl>
                                              <p:pRg st="5" end="5"/>
                                            </p:txEl>
                                          </p:spTgt>
                                        </p:tgtEl>
                                        <p:attrNameLst>
                                          <p:attrName>ppt_w</p:attrName>
                                        </p:attrNameLst>
                                      </p:cBhvr>
                                      <p:tavLst>
                                        <p:tav tm="0">
                                          <p:val>
                                            <p:strVal val="#ppt_w+.3"/>
                                          </p:val>
                                        </p:tav>
                                        <p:tav tm="100000">
                                          <p:val>
                                            <p:strVal val="#ppt_w"/>
                                          </p:val>
                                        </p:tav>
                                      </p:tavLst>
                                    </p:anim>
                                    <p:anim calcmode="lin" valueType="num">
                                      <p:cBhvr>
                                        <p:cTn id="35" dur="500" fill="hold"/>
                                        <p:tgtEl>
                                          <p:spTgt spid="53251">
                                            <p:txEl>
                                              <p:pRg st="5" end="5"/>
                                            </p:txEl>
                                          </p:spTgt>
                                        </p:tgtEl>
                                        <p:attrNameLst>
                                          <p:attrName>ppt_h</p:attrName>
                                        </p:attrNameLst>
                                      </p:cBhvr>
                                      <p:tavLst>
                                        <p:tav tm="0">
                                          <p:val>
                                            <p:strVal val="#ppt_h"/>
                                          </p:val>
                                        </p:tav>
                                        <p:tav tm="100000">
                                          <p:val>
                                            <p:strVal val="#ppt_h"/>
                                          </p:val>
                                        </p:tav>
                                      </p:tavLst>
                                    </p:anim>
                                    <p:animEffect transition="in" filter="fade">
                                      <p:cBhvr>
                                        <p:cTn id="36" dur="500"/>
                                        <p:tgtEl>
                                          <p:spTgt spid="53251">
                                            <p:txEl>
                                              <p:pRg st="5" end="5"/>
                                            </p:txEl>
                                          </p:spTgt>
                                        </p:tgtEl>
                                      </p:cBhvr>
                                    </p:animEffect>
                                  </p:childTnLst>
                                </p:cTn>
                              </p:par>
                              <p:par>
                                <p:cTn id="37" presetID="50" presetClass="entr" presetSubtype="0" decel="100000" fill="hold" grpId="0" nodeType="withEffect">
                                  <p:stCondLst>
                                    <p:cond delay="0"/>
                                  </p:stCondLst>
                                  <p:childTnLst>
                                    <p:set>
                                      <p:cBhvr>
                                        <p:cTn id="38" dur="1" fill="hold">
                                          <p:stCondLst>
                                            <p:cond delay="0"/>
                                          </p:stCondLst>
                                        </p:cTn>
                                        <p:tgtEl>
                                          <p:spTgt spid="53251">
                                            <p:txEl>
                                              <p:pRg st="6" end="6"/>
                                            </p:txEl>
                                          </p:spTgt>
                                        </p:tgtEl>
                                        <p:attrNameLst>
                                          <p:attrName>style.visibility</p:attrName>
                                        </p:attrNameLst>
                                      </p:cBhvr>
                                      <p:to>
                                        <p:strVal val="visible"/>
                                      </p:to>
                                    </p:set>
                                    <p:anim calcmode="lin" valueType="num">
                                      <p:cBhvr>
                                        <p:cTn id="39" dur="500" fill="hold"/>
                                        <p:tgtEl>
                                          <p:spTgt spid="53251">
                                            <p:txEl>
                                              <p:pRg st="6" end="6"/>
                                            </p:txEl>
                                          </p:spTgt>
                                        </p:tgtEl>
                                        <p:attrNameLst>
                                          <p:attrName>ppt_w</p:attrName>
                                        </p:attrNameLst>
                                      </p:cBhvr>
                                      <p:tavLst>
                                        <p:tav tm="0">
                                          <p:val>
                                            <p:strVal val="#ppt_w+.3"/>
                                          </p:val>
                                        </p:tav>
                                        <p:tav tm="100000">
                                          <p:val>
                                            <p:strVal val="#ppt_w"/>
                                          </p:val>
                                        </p:tav>
                                      </p:tavLst>
                                    </p:anim>
                                    <p:anim calcmode="lin" valueType="num">
                                      <p:cBhvr>
                                        <p:cTn id="40" dur="500" fill="hold"/>
                                        <p:tgtEl>
                                          <p:spTgt spid="53251">
                                            <p:txEl>
                                              <p:pRg st="6" end="6"/>
                                            </p:txEl>
                                          </p:spTgt>
                                        </p:tgtEl>
                                        <p:attrNameLst>
                                          <p:attrName>ppt_h</p:attrName>
                                        </p:attrNameLst>
                                      </p:cBhvr>
                                      <p:tavLst>
                                        <p:tav tm="0">
                                          <p:val>
                                            <p:strVal val="#ppt_h"/>
                                          </p:val>
                                        </p:tav>
                                        <p:tav tm="100000">
                                          <p:val>
                                            <p:strVal val="#ppt_h"/>
                                          </p:val>
                                        </p:tav>
                                      </p:tavLst>
                                    </p:anim>
                                    <p:animEffect transition="in" filter="fade">
                                      <p:cBhvr>
                                        <p:cTn id="41" dur="500"/>
                                        <p:tgtEl>
                                          <p:spTgt spid="53251">
                                            <p:txEl>
                                              <p:pRg st="6" end="6"/>
                                            </p:txEl>
                                          </p:spTgt>
                                        </p:tgtEl>
                                      </p:cBhvr>
                                    </p:animEffect>
                                  </p:childTnLst>
                                </p:cTn>
                              </p:par>
                              <p:par>
                                <p:cTn id="42" presetID="50" presetClass="entr" presetSubtype="0" decel="100000" fill="hold" grpId="0" nodeType="withEffect">
                                  <p:stCondLst>
                                    <p:cond delay="0"/>
                                  </p:stCondLst>
                                  <p:childTnLst>
                                    <p:set>
                                      <p:cBhvr>
                                        <p:cTn id="43" dur="1" fill="hold">
                                          <p:stCondLst>
                                            <p:cond delay="0"/>
                                          </p:stCondLst>
                                        </p:cTn>
                                        <p:tgtEl>
                                          <p:spTgt spid="53251">
                                            <p:txEl>
                                              <p:pRg st="8" end="8"/>
                                            </p:txEl>
                                          </p:spTgt>
                                        </p:tgtEl>
                                        <p:attrNameLst>
                                          <p:attrName>style.visibility</p:attrName>
                                        </p:attrNameLst>
                                      </p:cBhvr>
                                      <p:to>
                                        <p:strVal val="visible"/>
                                      </p:to>
                                    </p:set>
                                    <p:anim calcmode="lin" valueType="num">
                                      <p:cBhvr>
                                        <p:cTn id="44" dur="500" fill="hold"/>
                                        <p:tgtEl>
                                          <p:spTgt spid="53251">
                                            <p:txEl>
                                              <p:pRg st="8" end="8"/>
                                            </p:txEl>
                                          </p:spTgt>
                                        </p:tgtEl>
                                        <p:attrNameLst>
                                          <p:attrName>ppt_w</p:attrName>
                                        </p:attrNameLst>
                                      </p:cBhvr>
                                      <p:tavLst>
                                        <p:tav tm="0">
                                          <p:val>
                                            <p:strVal val="#ppt_w+.3"/>
                                          </p:val>
                                        </p:tav>
                                        <p:tav tm="100000">
                                          <p:val>
                                            <p:strVal val="#ppt_w"/>
                                          </p:val>
                                        </p:tav>
                                      </p:tavLst>
                                    </p:anim>
                                    <p:anim calcmode="lin" valueType="num">
                                      <p:cBhvr>
                                        <p:cTn id="45" dur="500" fill="hold"/>
                                        <p:tgtEl>
                                          <p:spTgt spid="53251">
                                            <p:txEl>
                                              <p:pRg st="8" end="8"/>
                                            </p:txEl>
                                          </p:spTgt>
                                        </p:tgtEl>
                                        <p:attrNameLst>
                                          <p:attrName>ppt_h</p:attrName>
                                        </p:attrNameLst>
                                      </p:cBhvr>
                                      <p:tavLst>
                                        <p:tav tm="0">
                                          <p:val>
                                            <p:strVal val="#ppt_h"/>
                                          </p:val>
                                        </p:tav>
                                        <p:tav tm="100000">
                                          <p:val>
                                            <p:strVal val="#ppt_h"/>
                                          </p:val>
                                        </p:tav>
                                      </p:tavLst>
                                    </p:anim>
                                    <p:animEffect transition="in" filter="fade">
                                      <p:cBhvr>
                                        <p:cTn id="46" dur="500"/>
                                        <p:tgtEl>
                                          <p:spTgt spid="5325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a:xfrm>
            <a:off x="457200" y="0"/>
            <a:ext cx="8229600" cy="1143000"/>
          </a:xfrm>
        </p:spPr>
        <p:txBody>
          <a:bodyPr>
            <a:normAutofit fontScale="90000"/>
          </a:bodyPr>
          <a:lstStyle/>
          <a:p>
            <a:pPr eaLnBrk="1" hangingPunct="1"/>
            <a:r>
              <a:rPr lang="en-US" dirty="0" smtClean="0">
                <a:latin typeface="Arial" panose="020B0604020202020204" pitchFamily="34" charset="0"/>
              </a:rPr>
              <a:t>Service Purchase</a:t>
            </a:r>
            <a:r>
              <a:rPr lang="en-US" sz="4000" dirty="0" smtClean="0">
                <a:latin typeface="Arial" panose="020B0604020202020204" pitchFamily="34" charset="0"/>
              </a:rPr>
              <a:t/>
            </a:r>
            <a:br>
              <a:rPr lang="en-US" sz="4000" dirty="0" smtClean="0">
                <a:latin typeface="Arial" panose="020B0604020202020204" pitchFamily="34" charset="0"/>
              </a:rPr>
            </a:br>
            <a:r>
              <a:rPr lang="en-US" sz="4000" dirty="0" smtClean="0">
                <a:latin typeface="Arial" panose="020B0604020202020204" pitchFamily="34" charset="0"/>
              </a:rPr>
              <a:t>Normal Cost </a:t>
            </a:r>
          </a:p>
        </p:txBody>
      </p:sp>
      <p:sp>
        <p:nvSpPr>
          <p:cNvPr id="10243" name="Rectangle 3"/>
          <p:cNvSpPr>
            <a:spLocks noGrp="1" noChangeArrowheads="1"/>
          </p:cNvSpPr>
          <p:nvPr>
            <p:ph idx="1"/>
          </p:nvPr>
        </p:nvSpPr>
        <p:spPr>
          <a:xfrm>
            <a:off x="228600" y="1493520"/>
            <a:ext cx="8686800" cy="4246880"/>
          </a:xfrm>
        </p:spPr>
        <p:txBody>
          <a:bodyPr>
            <a:normAutofit fontScale="92500" lnSpcReduction="20000"/>
          </a:bodyPr>
          <a:lstStyle/>
          <a:p>
            <a:pPr eaLnBrk="1" hangingPunct="1">
              <a:lnSpc>
                <a:spcPct val="90000"/>
              </a:lnSpc>
            </a:pPr>
            <a:r>
              <a:rPr lang="en-US" sz="3600" b="0" dirty="0" smtClean="0">
                <a:latin typeface="Arial" panose="020B0604020202020204" pitchFamily="34" charset="0"/>
              </a:rPr>
              <a:t>Missed contributions plus interest to date of purchase</a:t>
            </a:r>
          </a:p>
          <a:p>
            <a:pPr eaLnBrk="1" hangingPunct="1">
              <a:lnSpc>
                <a:spcPct val="90000"/>
              </a:lnSpc>
            </a:pPr>
            <a:r>
              <a:rPr lang="en-US" sz="3600" b="0" dirty="0" smtClean="0">
                <a:latin typeface="Arial" panose="020B0604020202020204" pitchFamily="34" charset="0"/>
              </a:rPr>
              <a:t>Purchase at any time while active on payroll or on SRA Approved Leave of Absence (Form 46) </a:t>
            </a:r>
          </a:p>
          <a:p>
            <a:pPr eaLnBrk="1" hangingPunct="1">
              <a:lnSpc>
                <a:spcPct val="90000"/>
              </a:lnSpc>
            </a:pPr>
            <a:r>
              <a:rPr lang="en-US" sz="3600" b="0" dirty="0" smtClean="0">
                <a:latin typeface="Arial" panose="020B0604020202020204" pitchFamily="34" charset="0"/>
              </a:rPr>
              <a:t>Submit Form 26 </a:t>
            </a:r>
            <a:r>
              <a:rPr lang="en-US" sz="3600" b="0" i="1" dirty="0" smtClean="0">
                <a:latin typeface="Arial" panose="020B0604020202020204" pitchFamily="34" charset="0"/>
              </a:rPr>
              <a:t>Request to Purchase Previous Service</a:t>
            </a:r>
          </a:p>
          <a:p>
            <a:pPr eaLnBrk="1" hangingPunct="1">
              <a:lnSpc>
                <a:spcPct val="90000"/>
              </a:lnSpc>
            </a:pPr>
            <a:r>
              <a:rPr lang="en-US" sz="3600" b="0" dirty="0" smtClean="0">
                <a:latin typeface="Arial" panose="020B0604020202020204" pitchFamily="34" charset="0"/>
              </a:rPr>
              <a:t>Example:</a:t>
            </a:r>
          </a:p>
          <a:p>
            <a:pPr lvl="1" eaLnBrk="1" hangingPunct="1">
              <a:lnSpc>
                <a:spcPct val="90000"/>
              </a:lnSpc>
              <a:buClr>
                <a:srgbClr val="FFFF00"/>
              </a:buClr>
            </a:pPr>
            <a:r>
              <a:rPr lang="en-US" sz="3200" b="0" dirty="0" smtClean="0">
                <a:latin typeface="Arial" panose="020B0604020202020204" pitchFamily="34" charset="0"/>
              </a:rPr>
              <a:t>SRA Approved Leave of Absence (Same System)</a:t>
            </a:r>
          </a:p>
        </p:txBody>
      </p:sp>
      <p:sp>
        <p:nvSpPr>
          <p:cNvPr id="10244" name="Rectangle 3"/>
          <p:cNvSpPr>
            <a:spLocks noGrp="1" noChangeArrowheads="1"/>
          </p:cNvSpPr>
          <p:nvPr>
            <p:ph type="sldNum" sz="quarter" idx="12"/>
          </p:nvPr>
        </p:nvSpPr>
        <p:spPr>
          <a:noFill/>
        </p:spPr>
        <p:txBody>
          <a:bodyPr/>
          <a:lstStyle/>
          <a:p>
            <a:fld id="{84C3958F-D9B9-471C-BBB3-49D36E977C94}" type="slidenum">
              <a:rPr lang="en-US" smtClean="0"/>
              <a:pPr/>
              <a:t>13</a:t>
            </a:fld>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a:xfrm>
            <a:off x="457200" y="259080"/>
            <a:ext cx="8229600" cy="716280"/>
          </a:xfrm>
        </p:spPr>
        <p:txBody>
          <a:bodyPr>
            <a:normAutofit fontScale="90000"/>
          </a:bodyPr>
          <a:lstStyle/>
          <a:p>
            <a:pPr eaLnBrk="1" hangingPunct="1"/>
            <a:r>
              <a:rPr lang="en-US" dirty="0" smtClean="0">
                <a:latin typeface="Arial" panose="020B0604020202020204" pitchFamily="34" charset="0"/>
              </a:rPr>
              <a:t>Group 1: Service </a:t>
            </a:r>
            <a:r>
              <a:rPr lang="en-US" dirty="0" smtClean="0">
                <a:latin typeface="Arial" panose="020B0604020202020204" pitchFamily="34" charset="0"/>
              </a:rPr>
              <a:t>Purchase</a:t>
            </a:r>
            <a:r>
              <a:rPr lang="en-US" sz="4000" dirty="0" smtClean="0">
                <a:latin typeface="Arial" panose="020B0604020202020204" pitchFamily="34" charset="0"/>
              </a:rPr>
              <a:t/>
            </a:r>
            <a:br>
              <a:rPr lang="en-US" sz="4000" dirty="0" smtClean="0">
                <a:latin typeface="Arial" panose="020B0604020202020204" pitchFamily="34" charset="0"/>
              </a:rPr>
            </a:br>
            <a:r>
              <a:rPr lang="en-US" sz="4000" dirty="0" smtClean="0">
                <a:latin typeface="Arial" panose="020B0604020202020204" pitchFamily="34" charset="0"/>
              </a:rPr>
              <a:t>Full Cost</a:t>
            </a:r>
          </a:p>
        </p:txBody>
      </p:sp>
      <p:sp>
        <p:nvSpPr>
          <p:cNvPr id="11267" name="Rectangle 3"/>
          <p:cNvSpPr>
            <a:spLocks noGrp="1" noChangeArrowheads="1"/>
          </p:cNvSpPr>
          <p:nvPr>
            <p:ph idx="1"/>
          </p:nvPr>
        </p:nvSpPr>
        <p:spPr>
          <a:xfrm>
            <a:off x="99060" y="1493520"/>
            <a:ext cx="8945880" cy="5000625"/>
          </a:xfrm>
        </p:spPr>
        <p:txBody>
          <a:bodyPr>
            <a:normAutofit lnSpcReduction="10000"/>
          </a:bodyPr>
          <a:lstStyle/>
          <a:p>
            <a:pPr eaLnBrk="1" hangingPunct="1">
              <a:lnSpc>
                <a:spcPct val="80000"/>
              </a:lnSpc>
            </a:pPr>
            <a:r>
              <a:rPr lang="en-US" b="0" dirty="0" smtClean="0">
                <a:latin typeface="Arial" panose="020B0604020202020204" pitchFamily="34" charset="0"/>
              </a:rPr>
              <a:t>You pay the cost to fund the benefit your additional purchased service will provide. </a:t>
            </a:r>
          </a:p>
          <a:p>
            <a:pPr eaLnBrk="1" hangingPunct="1">
              <a:lnSpc>
                <a:spcPct val="80000"/>
              </a:lnSpc>
            </a:pPr>
            <a:r>
              <a:rPr lang="en-US" b="0" dirty="0" smtClean="0">
                <a:latin typeface="Arial" panose="020B0604020202020204" pitchFamily="34" charset="0"/>
              </a:rPr>
              <a:t>Minimum of 1 month &amp; Maximum of 10 years</a:t>
            </a:r>
          </a:p>
          <a:p>
            <a:pPr eaLnBrk="1" hangingPunct="1">
              <a:lnSpc>
                <a:spcPct val="80000"/>
              </a:lnSpc>
            </a:pPr>
            <a:r>
              <a:rPr lang="en-US" b="0" dirty="0" smtClean="0">
                <a:latin typeface="Arial" panose="020B0604020202020204" pitchFamily="34" charset="0"/>
              </a:rPr>
              <a:t>Active members within 12 months of retirement submit Form 26 and Form 9 to purchase service credit</a:t>
            </a:r>
          </a:p>
          <a:p>
            <a:pPr eaLnBrk="1" hangingPunct="1">
              <a:lnSpc>
                <a:spcPct val="80000"/>
              </a:lnSpc>
            </a:pPr>
            <a:r>
              <a:rPr lang="en-US" b="0" dirty="0" smtClean="0">
                <a:latin typeface="Arial" panose="020B0604020202020204" pitchFamily="34" charset="0"/>
              </a:rPr>
              <a:t>Examples:</a:t>
            </a:r>
          </a:p>
          <a:p>
            <a:pPr lvl="1">
              <a:lnSpc>
                <a:spcPct val="80000"/>
              </a:lnSpc>
            </a:pPr>
            <a:r>
              <a:rPr lang="en-US" b="0" dirty="0" smtClean="0">
                <a:latin typeface="Arial" panose="020B0604020202020204" pitchFamily="34" charset="0"/>
              </a:rPr>
              <a:t>Federal Government</a:t>
            </a:r>
          </a:p>
          <a:p>
            <a:pPr lvl="1">
              <a:lnSpc>
                <a:spcPct val="80000"/>
              </a:lnSpc>
            </a:pPr>
            <a:r>
              <a:rPr lang="en-US" b="0" dirty="0" smtClean="0">
                <a:latin typeface="Arial" panose="020B0604020202020204" pitchFamily="34" charset="0"/>
              </a:rPr>
              <a:t>Public, Private, or Parochial School Teaching</a:t>
            </a:r>
          </a:p>
          <a:p>
            <a:pPr lvl="1">
              <a:lnSpc>
                <a:spcPct val="80000"/>
              </a:lnSpc>
            </a:pPr>
            <a:r>
              <a:rPr lang="en-US" b="0" dirty="0" smtClean="0">
                <a:latin typeface="Arial" panose="020B0604020202020204" pitchFamily="34" charset="0"/>
              </a:rPr>
              <a:t>Municipal Employment</a:t>
            </a:r>
          </a:p>
          <a:p>
            <a:pPr lvl="1">
              <a:lnSpc>
                <a:spcPct val="80000"/>
              </a:lnSpc>
            </a:pPr>
            <a:r>
              <a:rPr lang="en-US" b="0" dirty="0" smtClean="0">
                <a:latin typeface="Arial" panose="020B0604020202020204" pitchFamily="34" charset="0"/>
              </a:rPr>
              <a:t>Prior State service for which you are not receiving credit</a:t>
            </a:r>
          </a:p>
        </p:txBody>
      </p:sp>
      <p:sp>
        <p:nvSpPr>
          <p:cNvPr id="11268" name="Rectangle 3"/>
          <p:cNvSpPr>
            <a:spLocks noGrp="1" noChangeArrowheads="1"/>
          </p:cNvSpPr>
          <p:nvPr>
            <p:ph type="sldNum" sz="quarter" idx="12"/>
          </p:nvPr>
        </p:nvSpPr>
        <p:spPr>
          <a:noFill/>
        </p:spPr>
        <p:txBody>
          <a:bodyPr/>
          <a:lstStyle/>
          <a:p>
            <a:fld id="{A8BAD5E6-523C-48A1-9623-81E2DA2DB725}" type="slidenum">
              <a:rPr lang="en-US" smtClean="0"/>
              <a:pPr/>
              <a:t>14</a:t>
            </a:fld>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p:txBody>
          <a:bodyPr/>
          <a:lstStyle/>
          <a:p>
            <a:pPr eaLnBrk="1" hangingPunct="1"/>
            <a:r>
              <a:rPr lang="en-US" dirty="0" smtClean="0">
                <a:latin typeface="Arial" panose="020B0604020202020204" pitchFamily="34" charset="0"/>
              </a:rPr>
              <a:t>Purchase of Service</a:t>
            </a:r>
          </a:p>
        </p:txBody>
      </p:sp>
      <p:sp>
        <p:nvSpPr>
          <p:cNvPr id="12291" name="Rectangle 3"/>
          <p:cNvSpPr>
            <a:spLocks noGrp="1" noChangeArrowheads="1"/>
          </p:cNvSpPr>
          <p:nvPr>
            <p:ph idx="1"/>
          </p:nvPr>
        </p:nvSpPr>
        <p:spPr/>
        <p:txBody>
          <a:bodyPr/>
          <a:lstStyle/>
          <a:p>
            <a:pPr marL="0" indent="0" eaLnBrk="1" hangingPunct="1">
              <a:buNone/>
            </a:pPr>
            <a:r>
              <a:rPr lang="en-US" sz="4000" b="0" dirty="0" smtClean="0">
                <a:latin typeface="Arial" panose="020B0604020202020204" pitchFamily="34" charset="0"/>
              </a:rPr>
              <a:t>Members may use funds from 457(b), 403(b), 401(k) or IRA for purchasing service credit. Member must complete Form SRA-192 prior to retirement.</a:t>
            </a:r>
          </a:p>
        </p:txBody>
      </p:sp>
      <p:sp>
        <p:nvSpPr>
          <p:cNvPr id="12292" name="Rectangle 3"/>
          <p:cNvSpPr>
            <a:spLocks noGrp="1" noChangeArrowheads="1"/>
          </p:cNvSpPr>
          <p:nvPr>
            <p:ph type="sldNum" sz="quarter" idx="12"/>
          </p:nvPr>
        </p:nvSpPr>
        <p:spPr>
          <a:noFill/>
        </p:spPr>
        <p:txBody>
          <a:bodyPr/>
          <a:lstStyle/>
          <a:p>
            <a:fld id="{0AB0E1FC-CE64-43B5-BF31-BF7D98E69A96}" type="slidenum">
              <a:rPr lang="en-US" smtClean="0"/>
              <a:pPr/>
              <a:t>15</a:t>
            </a:fld>
            <a:endParaRPr lang="en-US" smtClean="0"/>
          </a:p>
        </p:txBody>
      </p:sp>
      <p:pic>
        <p:nvPicPr>
          <p:cNvPr id="12293" name="Picture 12" descr="MCBD06963_0000[1]"/>
          <p:cNvPicPr>
            <a:picLocks noChangeAspect="1" noChangeArrowheads="1"/>
          </p:cNvPicPr>
          <p:nvPr/>
        </p:nvPicPr>
        <p:blipFill>
          <a:blip r:embed="rId3" cstate="print"/>
          <a:srcRect/>
          <a:stretch>
            <a:fillRect/>
          </a:stretch>
        </p:blipFill>
        <p:spPr bwMode="auto">
          <a:xfrm>
            <a:off x="3720307" y="4380865"/>
            <a:ext cx="1703387" cy="18367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3"/>
          <p:cNvSpPr>
            <a:spLocks noGrp="1" noChangeArrowheads="1"/>
          </p:cNvSpPr>
          <p:nvPr>
            <p:ph type="sldNum" sz="quarter" idx="12"/>
          </p:nvPr>
        </p:nvSpPr>
        <p:spPr>
          <a:noFill/>
        </p:spPr>
        <p:txBody>
          <a:bodyPr/>
          <a:lstStyle/>
          <a:p>
            <a:fld id="{854BB736-4740-4C91-80A7-CE8DEED5C580}" type="slidenum">
              <a:rPr lang="en-US" smtClean="0"/>
              <a:pPr/>
              <a:t>16</a:t>
            </a:fld>
            <a:endParaRPr lang="en-US" smtClean="0"/>
          </a:p>
        </p:txBody>
      </p:sp>
      <p:sp>
        <p:nvSpPr>
          <p:cNvPr id="11266" name="Rectangle 2"/>
          <p:cNvSpPr>
            <a:spLocks noGrp="1" noRot="1" noChangeArrowheads="1"/>
          </p:cNvSpPr>
          <p:nvPr>
            <p:ph type="title" idx="4294967295"/>
          </p:nvPr>
        </p:nvSpPr>
        <p:spPr>
          <a:xfrm>
            <a:off x="0" y="153988"/>
            <a:ext cx="8054975" cy="957262"/>
          </a:xfrm>
        </p:spPr>
        <p:txBody>
          <a:bodyPr/>
          <a:lstStyle/>
          <a:p>
            <a:pPr eaLnBrk="1" hangingPunct="1"/>
            <a:r>
              <a:rPr lang="en-US" dirty="0" smtClean="0">
                <a:effectLst/>
              </a:rPr>
              <a:t>Monthly Payment Option Selection</a:t>
            </a:r>
          </a:p>
        </p:txBody>
      </p:sp>
      <p:sp>
        <p:nvSpPr>
          <p:cNvPr id="11267" name="Rectangle 3"/>
          <p:cNvSpPr>
            <a:spLocks noGrp="1" noChangeArrowheads="1"/>
          </p:cNvSpPr>
          <p:nvPr>
            <p:ph type="body" idx="4294967295"/>
          </p:nvPr>
        </p:nvSpPr>
        <p:spPr>
          <a:xfrm>
            <a:off x="0" y="1187450"/>
            <a:ext cx="8655050" cy="4564063"/>
          </a:xfrm>
        </p:spPr>
        <p:txBody>
          <a:bodyPr>
            <a:normAutofit fontScale="92500" lnSpcReduction="20000"/>
          </a:bodyPr>
          <a:lstStyle/>
          <a:p>
            <a:pPr eaLnBrk="1" hangingPunct="1"/>
            <a:r>
              <a:rPr lang="en-US" b="1" dirty="0" smtClean="0">
                <a:effectLst/>
              </a:rPr>
              <a:t>Basic Allowance (Maximum)</a:t>
            </a:r>
            <a:endParaRPr lang="en-US" sz="2400" b="1" dirty="0" smtClean="0">
              <a:effectLst/>
            </a:endParaRPr>
          </a:p>
          <a:p>
            <a:pPr lvl="1" eaLnBrk="1" hangingPunct="1"/>
            <a:r>
              <a:rPr lang="en-US" dirty="0" smtClean="0">
                <a:effectLst/>
              </a:rPr>
              <a:t>Largest monthly allowance</a:t>
            </a:r>
          </a:p>
          <a:p>
            <a:pPr lvl="1" eaLnBrk="1" hangingPunct="1"/>
            <a:r>
              <a:rPr lang="en-US" dirty="0" smtClean="0">
                <a:effectLst/>
              </a:rPr>
              <a:t>No protection to beneficiary(</a:t>
            </a:r>
            <a:r>
              <a:rPr lang="en-US" dirty="0" err="1" smtClean="0">
                <a:effectLst/>
              </a:rPr>
              <a:t>ies</a:t>
            </a:r>
            <a:r>
              <a:rPr lang="en-US" dirty="0" smtClean="0">
                <a:effectLst/>
              </a:rPr>
              <a:t>)</a:t>
            </a:r>
          </a:p>
          <a:p>
            <a:pPr lvl="1" eaLnBrk="1" hangingPunct="1"/>
            <a:r>
              <a:rPr lang="en-US" dirty="0" smtClean="0">
                <a:effectLst/>
              </a:rPr>
              <a:t>Benefits cease at death</a:t>
            </a:r>
          </a:p>
          <a:p>
            <a:pPr eaLnBrk="1" hangingPunct="1"/>
            <a:r>
              <a:rPr lang="en-US" b="1" dirty="0" smtClean="0">
                <a:effectLst/>
              </a:rPr>
              <a:t>Single Life Annuities</a:t>
            </a:r>
            <a:endParaRPr lang="en-US" sz="3600" b="1" dirty="0" smtClean="0">
              <a:effectLst/>
            </a:endParaRPr>
          </a:p>
          <a:p>
            <a:pPr lvl="1" eaLnBrk="1" hangingPunct="1"/>
            <a:r>
              <a:rPr lang="en-US" dirty="0" smtClean="0">
                <a:effectLst/>
              </a:rPr>
              <a:t>Lifetime </a:t>
            </a:r>
            <a:r>
              <a:rPr lang="en-US" u="sng" dirty="0" smtClean="0">
                <a:effectLst/>
              </a:rPr>
              <a:t>reduced</a:t>
            </a:r>
            <a:r>
              <a:rPr lang="en-US" dirty="0" smtClean="0">
                <a:effectLst/>
              </a:rPr>
              <a:t> monthly benefit to retiree and may provide lump sum payment to beneficiary(</a:t>
            </a:r>
            <a:r>
              <a:rPr lang="en-US" dirty="0" err="1" smtClean="0">
                <a:effectLst/>
              </a:rPr>
              <a:t>ies</a:t>
            </a:r>
            <a:r>
              <a:rPr lang="en-US" dirty="0" smtClean="0">
                <a:effectLst/>
              </a:rPr>
              <a:t>) at  retiree’s death</a:t>
            </a:r>
          </a:p>
          <a:p>
            <a:pPr eaLnBrk="1" hangingPunct="1"/>
            <a:r>
              <a:rPr lang="en-US" b="1" dirty="0" smtClean="0">
                <a:effectLst/>
              </a:rPr>
              <a:t>Dual Life Annuities</a:t>
            </a:r>
          </a:p>
          <a:p>
            <a:pPr lvl="1" eaLnBrk="1" hangingPunct="1"/>
            <a:r>
              <a:rPr lang="en-US" dirty="0" smtClean="0">
                <a:effectLst/>
              </a:rPr>
              <a:t>Provides a continued </a:t>
            </a:r>
            <a:r>
              <a:rPr lang="en-US" u="sng" dirty="0" smtClean="0">
                <a:effectLst/>
              </a:rPr>
              <a:t>reduced</a:t>
            </a:r>
            <a:r>
              <a:rPr lang="en-US" dirty="0" smtClean="0">
                <a:effectLst/>
              </a:rPr>
              <a:t> monthly benefit to a surviving beneficiary after retiree’s death</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dissolve">
                                      <p:cBhvr>
                                        <p:cTn id="7" dur="500"/>
                                        <p:tgtEl>
                                          <p:spTgt spid="1126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267">
                                            <p:txEl>
                                              <p:pRg st="0" end="0"/>
                                            </p:txEl>
                                          </p:spTgt>
                                        </p:tgtEl>
                                        <p:attrNameLst>
                                          <p:attrName>style.visibility</p:attrName>
                                        </p:attrNameLst>
                                      </p:cBhvr>
                                      <p:to>
                                        <p:strVal val="visible"/>
                                      </p:to>
                                    </p:set>
                                    <p:animEffect transition="in" filter="dissolve">
                                      <p:cBhvr>
                                        <p:cTn id="12" dur="500"/>
                                        <p:tgtEl>
                                          <p:spTgt spid="11267">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1267">
                                            <p:txEl>
                                              <p:pRg st="1" end="1"/>
                                            </p:txEl>
                                          </p:spTgt>
                                        </p:tgtEl>
                                        <p:attrNameLst>
                                          <p:attrName>style.visibility</p:attrName>
                                        </p:attrNameLst>
                                      </p:cBhvr>
                                      <p:to>
                                        <p:strVal val="visible"/>
                                      </p:to>
                                    </p:set>
                                    <p:animEffect transition="in" filter="dissolve">
                                      <p:cBhvr>
                                        <p:cTn id="15" dur="500"/>
                                        <p:tgtEl>
                                          <p:spTgt spid="11267">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1267">
                                            <p:txEl>
                                              <p:pRg st="2" end="2"/>
                                            </p:txEl>
                                          </p:spTgt>
                                        </p:tgtEl>
                                        <p:attrNameLst>
                                          <p:attrName>style.visibility</p:attrName>
                                        </p:attrNameLst>
                                      </p:cBhvr>
                                      <p:to>
                                        <p:strVal val="visible"/>
                                      </p:to>
                                    </p:set>
                                    <p:animEffect transition="in" filter="dissolve">
                                      <p:cBhvr>
                                        <p:cTn id="18" dur="500"/>
                                        <p:tgtEl>
                                          <p:spTgt spid="11267">
                                            <p:txEl>
                                              <p:pRg st="2" end="2"/>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1267">
                                            <p:txEl>
                                              <p:pRg st="3" end="3"/>
                                            </p:txEl>
                                          </p:spTgt>
                                        </p:tgtEl>
                                        <p:attrNameLst>
                                          <p:attrName>style.visibility</p:attrName>
                                        </p:attrNameLst>
                                      </p:cBhvr>
                                      <p:to>
                                        <p:strVal val="visible"/>
                                      </p:to>
                                    </p:set>
                                    <p:animEffect transition="in" filter="dissolve">
                                      <p:cBhvr>
                                        <p:cTn id="21" dur="500"/>
                                        <p:tgtEl>
                                          <p:spTgt spid="11267">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11267">
                                            <p:txEl>
                                              <p:pRg st="4" end="4"/>
                                            </p:txEl>
                                          </p:spTgt>
                                        </p:tgtEl>
                                        <p:attrNameLst>
                                          <p:attrName>style.visibility</p:attrName>
                                        </p:attrNameLst>
                                      </p:cBhvr>
                                      <p:to>
                                        <p:strVal val="visible"/>
                                      </p:to>
                                    </p:set>
                                    <p:animEffect transition="in" filter="dissolve">
                                      <p:cBhvr>
                                        <p:cTn id="26" dur="500"/>
                                        <p:tgtEl>
                                          <p:spTgt spid="11267">
                                            <p:txEl>
                                              <p:pRg st="4" end="4"/>
                                            </p:txEl>
                                          </p:spTgt>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11267">
                                            <p:txEl>
                                              <p:pRg st="5" end="5"/>
                                            </p:txEl>
                                          </p:spTgt>
                                        </p:tgtEl>
                                        <p:attrNameLst>
                                          <p:attrName>style.visibility</p:attrName>
                                        </p:attrNameLst>
                                      </p:cBhvr>
                                      <p:to>
                                        <p:strVal val="visible"/>
                                      </p:to>
                                    </p:set>
                                    <p:animEffect transition="in" filter="dissolve">
                                      <p:cBhvr>
                                        <p:cTn id="29" dur="500"/>
                                        <p:tgtEl>
                                          <p:spTgt spid="11267">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1267">
                                            <p:txEl>
                                              <p:pRg st="6" end="6"/>
                                            </p:txEl>
                                          </p:spTgt>
                                        </p:tgtEl>
                                        <p:attrNameLst>
                                          <p:attrName>style.visibility</p:attrName>
                                        </p:attrNameLst>
                                      </p:cBhvr>
                                      <p:to>
                                        <p:strVal val="visible"/>
                                      </p:to>
                                    </p:set>
                                    <p:animEffect transition="in" filter="dissolve">
                                      <p:cBhvr>
                                        <p:cTn id="34" dur="500"/>
                                        <p:tgtEl>
                                          <p:spTgt spid="11267">
                                            <p:txEl>
                                              <p:pRg st="6" end="6"/>
                                            </p:txEl>
                                          </p:spTgt>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11267">
                                            <p:txEl>
                                              <p:pRg st="7" end="7"/>
                                            </p:txEl>
                                          </p:spTgt>
                                        </p:tgtEl>
                                        <p:attrNameLst>
                                          <p:attrName>style.visibility</p:attrName>
                                        </p:attrNameLst>
                                      </p:cBhvr>
                                      <p:to>
                                        <p:strVal val="visible"/>
                                      </p:to>
                                    </p:set>
                                    <p:animEffect transition="in" filter="dissolve">
                                      <p:cBhvr>
                                        <p:cTn id="37" dur="500"/>
                                        <p:tgtEl>
                                          <p:spTgt spid="1126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normAutofit fontScale="90000"/>
          </a:bodyPr>
          <a:lstStyle/>
          <a:p>
            <a:pPr eaLnBrk="1" hangingPunct="1"/>
            <a:r>
              <a:rPr lang="en-US" dirty="0" smtClean="0">
                <a:latin typeface="Arial" panose="020B0604020202020204" pitchFamily="34" charset="0"/>
              </a:rPr>
              <a:t>Single Life Annuities:</a:t>
            </a:r>
            <a:br>
              <a:rPr lang="en-US" dirty="0" smtClean="0">
                <a:latin typeface="Arial" panose="020B0604020202020204" pitchFamily="34" charset="0"/>
              </a:rPr>
            </a:br>
            <a:r>
              <a:rPr lang="en-US" dirty="0" smtClean="0">
                <a:latin typeface="Arial" panose="020B0604020202020204" pitchFamily="34" charset="0"/>
              </a:rPr>
              <a:t>Payment Option 1</a:t>
            </a:r>
          </a:p>
        </p:txBody>
      </p:sp>
      <p:sp>
        <p:nvSpPr>
          <p:cNvPr id="16387" name="Rectangle 3"/>
          <p:cNvSpPr>
            <a:spLocks noGrp="1" noChangeArrowheads="1"/>
          </p:cNvSpPr>
          <p:nvPr>
            <p:ph idx="1"/>
          </p:nvPr>
        </p:nvSpPr>
        <p:spPr>
          <a:xfrm>
            <a:off x="244475" y="1329715"/>
            <a:ext cx="8734425" cy="4865687"/>
          </a:xfrm>
        </p:spPr>
        <p:txBody>
          <a:bodyPr/>
          <a:lstStyle/>
          <a:p>
            <a:pPr lvl="1" eaLnBrk="1" hangingPunct="1">
              <a:lnSpc>
                <a:spcPct val="90000"/>
              </a:lnSpc>
              <a:buFont typeface="Wingdings" pitchFamily="2" charset="2"/>
              <a:buNone/>
            </a:pPr>
            <a:r>
              <a:rPr lang="en-US" sz="4000" dirty="0" smtClean="0">
                <a:latin typeface="Arial" panose="020B0604020202020204" pitchFamily="34" charset="0"/>
              </a:rPr>
              <a:t> Lifetime monthly benefit to retiree</a:t>
            </a:r>
            <a:endParaRPr lang="en-US" dirty="0" smtClean="0">
              <a:latin typeface="Arial" panose="020B0604020202020204" pitchFamily="34" charset="0"/>
            </a:endParaRPr>
          </a:p>
          <a:p>
            <a:pPr indent="0" eaLnBrk="1" hangingPunct="1">
              <a:lnSpc>
                <a:spcPct val="90000"/>
              </a:lnSpc>
              <a:buFont typeface="Wingdings" pitchFamily="2" charset="2"/>
              <a:buNone/>
            </a:pPr>
            <a:endParaRPr lang="en-US" sz="2000" b="0" dirty="0" smtClean="0">
              <a:latin typeface="Arial" panose="020B0604020202020204" pitchFamily="34" charset="0"/>
            </a:endParaRPr>
          </a:p>
          <a:p>
            <a:pPr indent="0" eaLnBrk="1" hangingPunct="1">
              <a:lnSpc>
                <a:spcPct val="90000"/>
              </a:lnSpc>
              <a:buFont typeface="Wingdings" pitchFamily="2" charset="2"/>
              <a:buNone/>
            </a:pPr>
            <a:r>
              <a:rPr lang="en-US" sz="3600" b="0" dirty="0" smtClean="0">
                <a:latin typeface="Arial" panose="020B0604020202020204" pitchFamily="34" charset="0"/>
              </a:rPr>
              <a:t>Guarantees the full return of the present value of the retiree’s Basic Allowance computed at the time of retirement.  If the retiree dies before receiving the full guaranteed amount, the remainder, if any,  is paid in a lump-sum payment to the designated beneficiary(</a:t>
            </a:r>
            <a:r>
              <a:rPr lang="en-US" sz="3600" b="0" dirty="0" err="1" smtClean="0">
                <a:latin typeface="Arial" panose="020B0604020202020204" pitchFamily="34" charset="0"/>
              </a:rPr>
              <a:t>ies</a:t>
            </a:r>
            <a:r>
              <a:rPr lang="en-US" sz="3600" b="0" dirty="0" smtClean="0">
                <a:latin typeface="Arial" panose="020B0604020202020204" pitchFamily="34" charset="0"/>
              </a:rPr>
              <a:t>).  </a:t>
            </a:r>
          </a:p>
        </p:txBody>
      </p:sp>
      <p:sp>
        <p:nvSpPr>
          <p:cNvPr id="16388" name="Rectangle 3"/>
          <p:cNvSpPr>
            <a:spLocks noGrp="1" noChangeArrowheads="1"/>
          </p:cNvSpPr>
          <p:nvPr>
            <p:ph type="sldNum" sz="quarter" idx="12"/>
          </p:nvPr>
        </p:nvSpPr>
        <p:spPr>
          <a:noFill/>
        </p:spPr>
        <p:txBody>
          <a:bodyPr/>
          <a:lstStyle/>
          <a:p>
            <a:fld id="{4A4464CF-DCDD-4324-807F-22D8A7F51AC5}" type="slidenum">
              <a:rPr lang="en-US" smtClean="0"/>
              <a:pPr/>
              <a:t>17</a:t>
            </a:fld>
            <a:endParaRPr lang="en-US" smtClean="0"/>
          </a:p>
        </p:txBody>
      </p:sp>
      <p:sp>
        <p:nvSpPr>
          <p:cNvPr id="34820" name="AutoShape 4"/>
          <p:cNvSpPr>
            <a:spLocks noChangeArrowheads="1"/>
          </p:cNvSpPr>
          <p:nvPr/>
        </p:nvSpPr>
        <p:spPr bwMode="auto">
          <a:xfrm>
            <a:off x="322844" y="1357874"/>
            <a:ext cx="571500" cy="463550"/>
          </a:xfrm>
          <a:prstGeom prst="star5">
            <a:avLst/>
          </a:prstGeom>
          <a:solidFill>
            <a:srgbClr val="FF0000"/>
          </a:solidFill>
          <a:ln w="9525">
            <a:solidFill>
              <a:schemeClr val="bg2"/>
            </a:solidFill>
            <a:miter lim="800000"/>
            <a:headEnd/>
            <a:tailEnd/>
          </a:ln>
          <a:effectLst/>
        </p:spPr>
        <p:txBody>
          <a:bodyPr wrap="none" anchor="ctr"/>
          <a:lstStyle/>
          <a:p>
            <a:pPr>
              <a:defRPr/>
            </a:pP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a:xfrm>
            <a:off x="8792" y="376863"/>
            <a:ext cx="9144000" cy="838200"/>
          </a:xfrm>
        </p:spPr>
        <p:txBody>
          <a:bodyPr>
            <a:normAutofit fontScale="90000"/>
          </a:bodyPr>
          <a:lstStyle/>
          <a:p>
            <a:r>
              <a:rPr lang="en-US" dirty="0" smtClean="0">
                <a:latin typeface="Arial" panose="020B0604020202020204" pitchFamily="34" charset="0"/>
              </a:rPr>
              <a:t>Single Life Annuities:</a:t>
            </a:r>
            <a:br>
              <a:rPr lang="en-US" dirty="0" smtClean="0">
                <a:latin typeface="Arial" panose="020B0604020202020204" pitchFamily="34" charset="0"/>
              </a:rPr>
            </a:br>
            <a:r>
              <a:rPr lang="en-US" dirty="0" smtClean="0">
                <a:latin typeface="Arial" panose="020B0604020202020204" pitchFamily="34" charset="0"/>
              </a:rPr>
              <a:t>Payment Option 1</a:t>
            </a:r>
            <a:br>
              <a:rPr lang="en-US" dirty="0" smtClean="0">
                <a:latin typeface="Arial" panose="020B0604020202020204" pitchFamily="34" charset="0"/>
              </a:rPr>
            </a:br>
            <a:r>
              <a:rPr lang="en-US" dirty="0">
                <a:solidFill>
                  <a:srgbClr val="FF0000"/>
                </a:solidFill>
                <a:latin typeface="Arial" panose="020B0604020202020204" pitchFamily="34" charset="0"/>
              </a:rPr>
              <a:t>Example</a:t>
            </a:r>
            <a:endParaRPr lang="en-US" dirty="0" smtClean="0">
              <a:solidFill>
                <a:srgbClr val="FF0000"/>
              </a:solidFill>
              <a:latin typeface="Arial" panose="020B0604020202020204" pitchFamily="34" charset="0"/>
            </a:endParaRPr>
          </a:p>
        </p:txBody>
      </p:sp>
      <p:sp>
        <p:nvSpPr>
          <p:cNvPr id="17411" name="Rectangle 3"/>
          <p:cNvSpPr>
            <a:spLocks noGrp="1" noChangeArrowheads="1"/>
          </p:cNvSpPr>
          <p:nvPr>
            <p:ph idx="1"/>
          </p:nvPr>
        </p:nvSpPr>
        <p:spPr>
          <a:xfrm>
            <a:off x="244475" y="1660524"/>
            <a:ext cx="8734425" cy="4907329"/>
          </a:xfrm>
        </p:spPr>
        <p:txBody>
          <a:bodyPr/>
          <a:lstStyle/>
          <a:p>
            <a:pPr lvl="1" algn="ctr" eaLnBrk="1" hangingPunct="1">
              <a:lnSpc>
                <a:spcPct val="90000"/>
              </a:lnSpc>
              <a:buFont typeface="Wingdings" pitchFamily="2" charset="2"/>
              <a:buNone/>
            </a:pPr>
            <a:r>
              <a:rPr lang="en-US" sz="4000" dirty="0" smtClean="0">
                <a:latin typeface="Arial" panose="020B0604020202020204" pitchFamily="34" charset="0"/>
              </a:rPr>
              <a:t>Lifetime monthly benefit to retiree</a:t>
            </a:r>
            <a:endParaRPr lang="en-US" sz="3600" b="0" dirty="0" smtClean="0">
              <a:latin typeface="Arial" panose="020B0604020202020204" pitchFamily="34" charset="0"/>
            </a:endParaRPr>
          </a:p>
          <a:p>
            <a:pPr>
              <a:lnSpc>
                <a:spcPct val="90000"/>
              </a:lnSpc>
              <a:buNone/>
            </a:pPr>
            <a:endParaRPr lang="en-US" sz="2000" dirty="0" smtClean="0">
              <a:latin typeface="Arial" panose="020B0604020202020204" pitchFamily="34" charset="0"/>
            </a:endParaRPr>
          </a:p>
          <a:p>
            <a:pPr>
              <a:lnSpc>
                <a:spcPct val="90000"/>
              </a:lnSpc>
              <a:buNone/>
            </a:pPr>
            <a:r>
              <a:rPr lang="en-US" sz="3600" dirty="0" smtClean="0">
                <a:latin typeface="Arial" panose="020B0604020202020204" pitchFamily="34" charset="0"/>
              </a:rPr>
              <a:t>$</a:t>
            </a:r>
            <a:r>
              <a:rPr lang="en-US" sz="3600" dirty="0">
                <a:latin typeface="Arial" panose="020B0604020202020204" pitchFamily="34" charset="0"/>
              </a:rPr>
              <a:t>1,785 Monthly </a:t>
            </a:r>
            <a:r>
              <a:rPr lang="en-US" sz="3600" b="0" dirty="0" smtClean="0">
                <a:latin typeface="Arial" panose="020B0604020202020204" pitchFamily="34" charset="0"/>
              </a:rPr>
              <a:t>for life of retiree </a:t>
            </a:r>
          </a:p>
          <a:p>
            <a:pPr>
              <a:lnSpc>
                <a:spcPct val="90000"/>
              </a:lnSpc>
              <a:buNone/>
            </a:pPr>
            <a:r>
              <a:rPr lang="en-US" sz="3600" dirty="0">
                <a:latin typeface="Arial" panose="020B0604020202020204" pitchFamily="34" charset="0"/>
              </a:rPr>
              <a:t>$245,000 </a:t>
            </a:r>
            <a:r>
              <a:rPr lang="en-US" sz="3600" b="0" dirty="0" smtClean="0">
                <a:latin typeface="Arial" panose="020B0604020202020204" pitchFamily="34" charset="0"/>
              </a:rPr>
              <a:t>Present Value at retirement</a:t>
            </a:r>
          </a:p>
          <a:p>
            <a:pPr>
              <a:lnSpc>
                <a:spcPct val="90000"/>
              </a:lnSpc>
              <a:buNone/>
            </a:pPr>
            <a:endParaRPr lang="en-US" b="0" dirty="0" smtClean="0">
              <a:latin typeface="Arial" panose="020B0604020202020204" pitchFamily="34" charset="0"/>
            </a:endParaRPr>
          </a:p>
          <a:p>
            <a:pPr marL="365760" indent="0">
              <a:lnSpc>
                <a:spcPct val="90000"/>
              </a:lnSpc>
              <a:spcBef>
                <a:spcPts val="600"/>
              </a:spcBef>
              <a:buNone/>
            </a:pPr>
            <a:r>
              <a:rPr lang="en-US" b="0" dirty="0" smtClean="0">
                <a:latin typeface="Arial" panose="020B0604020202020204" pitchFamily="34" charset="0"/>
              </a:rPr>
              <a:t>If you die before receiving the full guaranteed present value at the monthly rate of $1,785, your beneficiaries will be paid the balance in a lump-sum payment.</a:t>
            </a:r>
          </a:p>
        </p:txBody>
      </p:sp>
      <p:sp>
        <p:nvSpPr>
          <p:cNvPr id="17412" name="Rectangle 3"/>
          <p:cNvSpPr>
            <a:spLocks noGrp="1" noChangeArrowheads="1"/>
          </p:cNvSpPr>
          <p:nvPr>
            <p:ph type="sldNum" sz="quarter" idx="12"/>
          </p:nvPr>
        </p:nvSpPr>
        <p:spPr>
          <a:noFill/>
        </p:spPr>
        <p:txBody>
          <a:bodyPr/>
          <a:lstStyle/>
          <a:p>
            <a:fld id="{A47ABC6F-4254-4AC4-8625-E9A922AC7CA0}" type="slidenum">
              <a:rPr lang="en-US" smtClean="0"/>
              <a:pPr/>
              <a:t>18</a:t>
            </a:fld>
            <a:endParaRPr lang="en-US" smtClean="0"/>
          </a:p>
        </p:txBody>
      </p:sp>
      <p:sp>
        <p:nvSpPr>
          <p:cNvPr id="34820" name="AutoShape 4"/>
          <p:cNvSpPr>
            <a:spLocks noChangeArrowheads="1"/>
          </p:cNvSpPr>
          <p:nvPr/>
        </p:nvSpPr>
        <p:spPr bwMode="auto">
          <a:xfrm>
            <a:off x="232770" y="1675765"/>
            <a:ext cx="571500" cy="463550"/>
          </a:xfrm>
          <a:prstGeom prst="star5">
            <a:avLst/>
          </a:prstGeom>
          <a:solidFill>
            <a:srgbClr val="FF0000"/>
          </a:solidFill>
          <a:ln w="9525">
            <a:solidFill>
              <a:schemeClr val="bg2"/>
            </a:solidFill>
            <a:miter lim="800000"/>
            <a:headEnd/>
            <a:tailEnd/>
          </a:ln>
          <a:effectLst/>
        </p:spPr>
        <p:txBody>
          <a:bodyPr wrap="none" anchor="ctr"/>
          <a:lstStyle/>
          <a:p>
            <a:pPr>
              <a:defRPr/>
            </a:pP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a:xfrm>
            <a:off x="457200" y="182880"/>
            <a:ext cx="8229600" cy="1234758"/>
          </a:xfrm>
        </p:spPr>
        <p:txBody>
          <a:bodyPr/>
          <a:lstStyle/>
          <a:p>
            <a:pPr eaLnBrk="1" hangingPunct="1"/>
            <a:r>
              <a:rPr lang="en-US" dirty="0" smtClean="0">
                <a:latin typeface="Arial" panose="020B0604020202020204" pitchFamily="34" charset="0"/>
              </a:rPr>
              <a:t>Single Life Annuities:</a:t>
            </a:r>
            <a:br>
              <a:rPr lang="en-US" dirty="0" smtClean="0">
                <a:latin typeface="Arial" panose="020B0604020202020204" pitchFamily="34" charset="0"/>
              </a:rPr>
            </a:br>
            <a:r>
              <a:rPr lang="en-US" dirty="0" smtClean="0">
                <a:latin typeface="Arial" panose="020B0604020202020204" pitchFamily="34" charset="0"/>
              </a:rPr>
              <a:t>Payment Option 4</a:t>
            </a:r>
          </a:p>
        </p:txBody>
      </p:sp>
      <p:sp>
        <p:nvSpPr>
          <p:cNvPr id="18435" name="Rectangle 3"/>
          <p:cNvSpPr>
            <a:spLocks noGrp="1" noChangeArrowheads="1"/>
          </p:cNvSpPr>
          <p:nvPr>
            <p:ph idx="1"/>
          </p:nvPr>
        </p:nvSpPr>
        <p:spPr>
          <a:xfrm>
            <a:off x="149469" y="1630680"/>
            <a:ext cx="8809893" cy="5068570"/>
          </a:xfrm>
        </p:spPr>
        <p:txBody>
          <a:bodyPr/>
          <a:lstStyle/>
          <a:p>
            <a:pPr lvl="1" eaLnBrk="1" hangingPunct="1">
              <a:lnSpc>
                <a:spcPct val="90000"/>
              </a:lnSpc>
              <a:buFont typeface="Wingdings" pitchFamily="2" charset="2"/>
              <a:buNone/>
            </a:pPr>
            <a:r>
              <a:rPr lang="en-US" sz="4000" dirty="0" smtClean="0"/>
              <a:t> </a:t>
            </a:r>
            <a:r>
              <a:rPr lang="en-US" sz="3600" dirty="0" smtClean="0">
                <a:latin typeface="Arial" panose="020B0604020202020204" pitchFamily="34" charset="0"/>
              </a:rPr>
              <a:t>Lifetime monthly benefit to retiree</a:t>
            </a:r>
            <a:endParaRPr lang="en-US" sz="3600" b="0" dirty="0" smtClean="0">
              <a:latin typeface="Arial" panose="020B0604020202020204" pitchFamily="34" charset="0"/>
            </a:endParaRPr>
          </a:p>
          <a:p>
            <a:pPr eaLnBrk="1" hangingPunct="1">
              <a:lnSpc>
                <a:spcPct val="90000"/>
              </a:lnSpc>
              <a:buFont typeface="Wingdings" pitchFamily="2" charset="2"/>
              <a:buNone/>
            </a:pPr>
            <a:endParaRPr lang="en-US" sz="3600" b="0" dirty="0" smtClean="0">
              <a:latin typeface="Arial" panose="020B0604020202020204" pitchFamily="34" charset="0"/>
            </a:endParaRPr>
          </a:p>
          <a:p>
            <a:pPr indent="0" eaLnBrk="1" hangingPunct="1">
              <a:lnSpc>
                <a:spcPct val="90000"/>
              </a:lnSpc>
              <a:buFont typeface="Wingdings" pitchFamily="2" charset="2"/>
              <a:buNone/>
            </a:pPr>
            <a:r>
              <a:rPr lang="en-US" sz="3600" b="0" dirty="0" smtClean="0">
                <a:latin typeface="Arial" panose="020B0604020202020204" pitchFamily="34" charset="0"/>
              </a:rPr>
              <a:t>Provides a return of the value of the member’s accumulated contributions (employee contributions and interest).  If the retiree dies before receiving the full guaranteed amount, the remainder is paid in a single sum to the retiree’s beneficiary(</a:t>
            </a:r>
            <a:r>
              <a:rPr lang="en-US" sz="3600" b="0" dirty="0" err="1" smtClean="0">
                <a:latin typeface="Arial" panose="020B0604020202020204" pitchFamily="34" charset="0"/>
              </a:rPr>
              <a:t>ies</a:t>
            </a:r>
            <a:r>
              <a:rPr lang="en-US" sz="3600" b="0" dirty="0" smtClean="0">
                <a:latin typeface="Arial" panose="020B0604020202020204" pitchFamily="34" charset="0"/>
              </a:rPr>
              <a:t>). </a:t>
            </a:r>
          </a:p>
        </p:txBody>
      </p:sp>
      <p:sp>
        <p:nvSpPr>
          <p:cNvPr id="18436" name="Rectangle 3"/>
          <p:cNvSpPr>
            <a:spLocks noGrp="1" noChangeArrowheads="1"/>
          </p:cNvSpPr>
          <p:nvPr>
            <p:ph type="sldNum" sz="quarter" idx="12"/>
          </p:nvPr>
        </p:nvSpPr>
        <p:spPr>
          <a:noFill/>
        </p:spPr>
        <p:txBody>
          <a:bodyPr/>
          <a:lstStyle/>
          <a:p>
            <a:fld id="{E476EFDF-E135-424D-8112-F79DA8FA9A97}" type="slidenum">
              <a:rPr lang="en-US" smtClean="0"/>
              <a:pPr/>
              <a:t>19</a:t>
            </a:fld>
            <a:endParaRPr lang="en-US" smtClean="0"/>
          </a:p>
        </p:txBody>
      </p:sp>
      <p:sp>
        <p:nvSpPr>
          <p:cNvPr id="35844" name="AutoShape 4"/>
          <p:cNvSpPr>
            <a:spLocks noChangeArrowheads="1"/>
          </p:cNvSpPr>
          <p:nvPr/>
        </p:nvSpPr>
        <p:spPr bwMode="auto">
          <a:xfrm>
            <a:off x="252036" y="1649413"/>
            <a:ext cx="571500" cy="463550"/>
          </a:xfrm>
          <a:prstGeom prst="star5">
            <a:avLst/>
          </a:prstGeom>
          <a:solidFill>
            <a:srgbClr val="FF0000"/>
          </a:solidFill>
          <a:ln w="9525">
            <a:solidFill>
              <a:schemeClr val="bg2"/>
            </a:solidFill>
            <a:miter lim="800000"/>
            <a:headEnd/>
            <a:tailEnd/>
          </a:ln>
          <a:effectLst/>
        </p:spPr>
        <p:txBody>
          <a:bodyPr wrap="none" anchor="ctr"/>
          <a:lstStyle/>
          <a:p>
            <a:pPr>
              <a:defRPr/>
            </a:pPr>
            <a:endParaRPr lang="en-US">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a:xfrm>
            <a:off x="0" y="160405"/>
            <a:ext cx="9144000" cy="838200"/>
          </a:xfrm>
        </p:spPr>
        <p:txBody>
          <a:bodyPr>
            <a:normAutofit fontScale="90000"/>
          </a:bodyPr>
          <a:lstStyle/>
          <a:p>
            <a:r>
              <a:rPr lang="en-US" dirty="0" smtClean="0">
                <a:latin typeface="Arial" panose="020B0604020202020204" pitchFamily="34" charset="0"/>
              </a:rPr>
              <a:t>Overview</a:t>
            </a:r>
            <a:br>
              <a:rPr lang="en-US" dirty="0" smtClean="0">
                <a:latin typeface="Arial" panose="020B0604020202020204" pitchFamily="34" charset="0"/>
              </a:rPr>
            </a:br>
            <a:r>
              <a:rPr lang="en-US" sz="2800" dirty="0" smtClean="0">
                <a:latin typeface="Arial" panose="020B0604020202020204" pitchFamily="34" charset="0"/>
              </a:rPr>
              <a:t>There </a:t>
            </a:r>
            <a:r>
              <a:rPr lang="en-US" sz="2800" dirty="0">
                <a:latin typeface="Arial" panose="020B0604020202020204" pitchFamily="34" charset="0"/>
              </a:rPr>
              <a:t>are three groups that will be </a:t>
            </a:r>
            <a:r>
              <a:rPr lang="en-US" sz="2800" dirty="0" smtClean="0">
                <a:latin typeface="Arial" panose="020B0604020202020204" pitchFamily="34" charset="0"/>
              </a:rPr>
              <a:t>covered </a:t>
            </a:r>
            <a:r>
              <a:rPr lang="en-US" sz="2800" dirty="0">
                <a:latin typeface="Arial" panose="020B0604020202020204" pitchFamily="34" charset="0"/>
              </a:rPr>
              <a:t>during this seminar:</a:t>
            </a:r>
            <a:endParaRPr lang="en-US" dirty="0">
              <a:latin typeface="Arial" panose="020B0604020202020204" pitchFamily="34" charset="0"/>
            </a:endParaRPr>
          </a:p>
        </p:txBody>
      </p:sp>
      <p:sp>
        <p:nvSpPr>
          <p:cNvPr id="6147" name="Rectangle 3"/>
          <p:cNvSpPr>
            <a:spLocks noGrp="1" noChangeArrowheads="1"/>
          </p:cNvSpPr>
          <p:nvPr>
            <p:ph idx="1"/>
          </p:nvPr>
        </p:nvSpPr>
        <p:spPr/>
        <p:txBody>
          <a:bodyPr>
            <a:normAutofit/>
          </a:bodyPr>
          <a:lstStyle/>
          <a:p>
            <a:r>
              <a:rPr lang="en-US" dirty="0">
                <a:latin typeface="Arial" panose="020B0604020202020204" pitchFamily="34" charset="0"/>
              </a:rPr>
              <a:t>Group 1: </a:t>
            </a:r>
            <a:r>
              <a:rPr lang="en-US" dirty="0" smtClean="0">
                <a:latin typeface="Arial" panose="020B0604020202020204" pitchFamily="34" charset="0"/>
              </a:rPr>
              <a:t>Vested members eligible </a:t>
            </a:r>
            <a:r>
              <a:rPr lang="en-US" dirty="0">
                <a:latin typeface="Arial" panose="020B0604020202020204" pitchFamily="34" charset="0"/>
              </a:rPr>
              <a:t>for a retirement </a:t>
            </a:r>
            <a:r>
              <a:rPr lang="en-US" dirty="0" smtClean="0">
                <a:latin typeface="Arial" panose="020B0604020202020204" pitchFamily="34" charset="0"/>
              </a:rPr>
              <a:t>allowance on May 1, 2015</a:t>
            </a:r>
            <a:endParaRPr lang="en-US" dirty="0">
              <a:latin typeface="Arial" panose="020B0604020202020204" pitchFamily="34" charset="0"/>
            </a:endParaRPr>
          </a:p>
          <a:p>
            <a:r>
              <a:rPr lang="en-US" dirty="0">
                <a:latin typeface="Arial" panose="020B0604020202020204" pitchFamily="34" charset="0"/>
              </a:rPr>
              <a:t>Group 2: Vested members </a:t>
            </a:r>
            <a:r>
              <a:rPr lang="en-US" u="sng" dirty="0" smtClean="0">
                <a:latin typeface="Arial" panose="020B0604020202020204" pitchFamily="34" charset="0"/>
              </a:rPr>
              <a:t>not</a:t>
            </a:r>
            <a:r>
              <a:rPr lang="en-US" dirty="0" smtClean="0">
                <a:latin typeface="Arial" panose="020B0604020202020204" pitchFamily="34" charset="0"/>
              </a:rPr>
              <a:t> eligible to retire May 1, 2015 but eligible </a:t>
            </a:r>
            <a:r>
              <a:rPr lang="en-US" dirty="0">
                <a:latin typeface="Arial" panose="020B0604020202020204" pitchFamily="34" charset="0"/>
              </a:rPr>
              <a:t>for a </a:t>
            </a:r>
            <a:r>
              <a:rPr lang="en-US" dirty="0" smtClean="0">
                <a:latin typeface="Arial" panose="020B0604020202020204" pitchFamily="34" charset="0"/>
              </a:rPr>
              <a:t>future retirement </a:t>
            </a:r>
            <a:r>
              <a:rPr lang="en-US" dirty="0">
                <a:latin typeface="Arial" panose="020B0604020202020204" pitchFamily="34" charset="0"/>
              </a:rPr>
              <a:t>allowance</a:t>
            </a:r>
          </a:p>
          <a:p>
            <a:r>
              <a:rPr lang="en-US" dirty="0">
                <a:latin typeface="Arial" panose="020B0604020202020204" pitchFamily="34" charset="0"/>
              </a:rPr>
              <a:t>Group 3: Non-vested members who are </a:t>
            </a:r>
            <a:r>
              <a:rPr lang="en-US" u="sng" dirty="0" smtClean="0">
                <a:latin typeface="Arial" panose="020B0604020202020204" pitchFamily="34" charset="0"/>
              </a:rPr>
              <a:t>ineligible</a:t>
            </a:r>
            <a:r>
              <a:rPr lang="en-US" dirty="0" smtClean="0">
                <a:latin typeface="Arial" panose="020B0604020202020204" pitchFamily="34" charset="0"/>
              </a:rPr>
              <a:t> </a:t>
            </a:r>
            <a:r>
              <a:rPr lang="en-US" dirty="0">
                <a:latin typeface="Arial" panose="020B0604020202020204" pitchFamily="34" charset="0"/>
              </a:rPr>
              <a:t>for a future monthly </a:t>
            </a:r>
            <a:r>
              <a:rPr lang="en-US" dirty="0" smtClean="0">
                <a:latin typeface="Arial" panose="020B0604020202020204" pitchFamily="34" charset="0"/>
              </a:rPr>
              <a:t>retirement allowance</a:t>
            </a:r>
            <a:endParaRPr lang="en-US" dirty="0">
              <a:latin typeface="Arial" panose="020B0604020202020204" pitchFamily="34" charset="0"/>
            </a:endParaRPr>
          </a:p>
        </p:txBody>
      </p:sp>
      <p:sp>
        <p:nvSpPr>
          <p:cNvPr id="5" name="Slide Number Placeholder 4"/>
          <p:cNvSpPr>
            <a:spLocks noGrp="1"/>
          </p:cNvSpPr>
          <p:nvPr>
            <p:ph type="sldNum" sz="quarter" idx="12"/>
          </p:nvPr>
        </p:nvSpPr>
        <p:spPr/>
        <p:txBody>
          <a:bodyPr/>
          <a:lstStyle/>
          <a:p>
            <a:fld id="{210C30F9-C9C8-4CEF-A98D-E3EB54B1F691}" type="slidenum">
              <a:rPr lang="en-US"/>
              <a:pPr/>
              <a:t>2</a:t>
            </a:fld>
            <a:endParaRPr lang="en-US"/>
          </a:p>
        </p:txBody>
      </p:sp>
      <p:sp>
        <p:nvSpPr>
          <p:cNvPr id="6148" name="Line 4"/>
          <p:cNvSpPr>
            <a:spLocks noChangeShapeType="1"/>
          </p:cNvSpPr>
          <p:nvPr/>
        </p:nvSpPr>
        <p:spPr bwMode="auto">
          <a:xfrm>
            <a:off x="343807" y="1288637"/>
            <a:ext cx="8102600" cy="0"/>
          </a:xfrm>
          <a:prstGeom prst="line">
            <a:avLst/>
          </a:prstGeom>
          <a:noFill/>
          <a:ln w="12700">
            <a:solidFill>
              <a:srgbClr val="FF0000"/>
            </a:solidFill>
            <a:round/>
            <a:headEnd/>
            <a:tailEnd/>
          </a:ln>
          <a:effectLst/>
        </p:spPr>
        <p:txBody>
          <a:bodyPr wrap="none" anchor="ctr"/>
          <a:lstStyle/>
          <a:p>
            <a:endParaRPr lang="en-US"/>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789" y="5740400"/>
            <a:ext cx="934907" cy="100584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xfrm>
            <a:off x="457200" y="152400"/>
            <a:ext cx="8229600" cy="1143000"/>
          </a:xfrm>
        </p:spPr>
        <p:txBody>
          <a:bodyPr>
            <a:normAutofit fontScale="90000"/>
          </a:bodyPr>
          <a:lstStyle/>
          <a:p>
            <a:pPr eaLnBrk="1" hangingPunct="1"/>
            <a:r>
              <a:rPr lang="en-US" dirty="0" smtClean="0">
                <a:latin typeface="Arial" panose="020B0604020202020204" pitchFamily="34" charset="0"/>
              </a:rPr>
              <a:t>Single Life Annuities:</a:t>
            </a:r>
            <a:br>
              <a:rPr lang="en-US" dirty="0" smtClean="0">
                <a:latin typeface="Arial" panose="020B0604020202020204" pitchFamily="34" charset="0"/>
              </a:rPr>
            </a:br>
            <a:r>
              <a:rPr lang="en-US" dirty="0" smtClean="0">
                <a:latin typeface="Arial" panose="020B0604020202020204" pitchFamily="34" charset="0"/>
              </a:rPr>
              <a:t>Payment Option 4</a:t>
            </a:r>
            <a:br>
              <a:rPr lang="en-US" dirty="0" smtClean="0">
                <a:latin typeface="Arial" panose="020B0604020202020204" pitchFamily="34" charset="0"/>
              </a:rPr>
            </a:br>
            <a:r>
              <a:rPr lang="en-US" dirty="0" smtClean="0">
                <a:solidFill>
                  <a:srgbClr val="FF0000"/>
                </a:solidFill>
                <a:latin typeface="Arial" panose="020B0604020202020204" pitchFamily="34" charset="0"/>
              </a:rPr>
              <a:t>Example</a:t>
            </a:r>
          </a:p>
        </p:txBody>
      </p:sp>
      <p:sp>
        <p:nvSpPr>
          <p:cNvPr id="19459" name="Rectangle 3"/>
          <p:cNvSpPr>
            <a:spLocks noGrp="1" noChangeArrowheads="1"/>
          </p:cNvSpPr>
          <p:nvPr>
            <p:ph idx="1"/>
          </p:nvPr>
        </p:nvSpPr>
        <p:spPr>
          <a:xfrm>
            <a:off x="136525" y="1538514"/>
            <a:ext cx="8842375" cy="5160736"/>
          </a:xfrm>
        </p:spPr>
        <p:txBody>
          <a:bodyPr>
            <a:normAutofit/>
          </a:bodyPr>
          <a:lstStyle/>
          <a:p>
            <a:pPr lvl="1" eaLnBrk="1" hangingPunct="1">
              <a:lnSpc>
                <a:spcPct val="90000"/>
              </a:lnSpc>
              <a:buFont typeface="Wingdings" pitchFamily="2" charset="2"/>
              <a:buNone/>
            </a:pPr>
            <a:r>
              <a:rPr lang="en-US" sz="4000" dirty="0" smtClean="0">
                <a:latin typeface="Arial" panose="020B0604020202020204" pitchFamily="34" charset="0"/>
              </a:rPr>
              <a:t> Lifetime monthly benefit to retiree</a:t>
            </a:r>
          </a:p>
          <a:p>
            <a:pPr lvl="1" eaLnBrk="1" hangingPunct="1">
              <a:lnSpc>
                <a:spcPct val="90000"/>
              </a:lnSpc>
              <a:buFont typeface="Wingdings" pitchFamily="2" charset="2"/>
              <a:buNone/>
            </a:pPr>
            <a:endParaRPr lang="en-US" sz="4000" dirty="0" smtClean="0">
              <a:latin typeface="Arial" panose="020B0604020202020204" pitchFamily="34" charset="0"/>
            </a:endParaRPr>
          </a:p>
          <a:p>
            <a:pPr lvl="1" eaLnBrk="1" hangingPunct="1">
              <a:lnSpc>
                <a:spcPct val="90000"/>
              </a:lnSpc>
              <a:buFont typeface="Wingdings" pitchFamily="2" charset="2"/>
              <a:buNone/>
            </a:pPr>
            <a:endParaRPr lang="en-US" sz="1200" dirty="0" smtClean="0">
              <a:latin typeface="Arial" panose="020B0604020202020204" pitchFamily="34" charset="0"/>
            </a:endParaRPr>
          </a:p>
          <a:p>
            <a:pPr indent="0">
              <a:lnSpc>
                <a:spcPct val="90000"/>
              </a:lnSpc>
              <a:buNone/>
            </a:pPr>
            <a:endParaRPr lang="en-US" sz="2400" b="0" dirty="0" smtClean="0">
              <a:latin typeface="Arial" panose="020B0604020202020204" pitchFamily="34" charset="0"/>
            </a:endParaRPr>
          </a:p>
          <a:p>
            <a:pPr indent="0">
              <a:lnSpc>
                <a:spcPct val="90000"/>
              </a:lnSpc>
              <a:buNone/>
            </a:pPr>
            <a:endParaRPr lang="en-US" b="0" dirty="0" smtClean="0">
              <a:latin typeface="Arial" panose="020B0604020202020204" pitchFamily="34" charset="0"/>
            </a:endParaRPr>
          </a:p>
          <a:p>
            <a:pPr indent="0">
              <a:lnSpc>
                <a:spcPct val="90000"/>
              </a:lnSpc>
              <a:buNone/>
            </a:pPr>
            <a:endParaRPr lang="en-US" dirty="0">
              <a:latin typeface="Arial" panose="020B0604020202020204" pitchFamily="34" charset="0"/>
            </a:endParaRPr>
          </a:p>
          <a:p>
            <a:pPr indent="0">
              <a:lnSpc>
                <a:spcPct val="90000"/>
              </a:lnSpc>
              <a:buNone/>
            </a:pPr>
            <a:r>
              <a:rPr lang="en-US" b="0" dirty="0" smtClean="0">
                <a:latin typeface="Arial" panose="020B0604020202020204" pitchFamily="34" charset="0"/>
              </a:rPr>
              <a:t>If you die before receiving the total </a:t>
            </a:r>
            <a:r>
              <a:rPr lang="en-US" b="0" dirty="0" smtClean="0">
                <a:latin typeface="Arial" panose="020B0604020202020204" pitchFamily="34" charset="0"/>
              </a:rPr>
              <a:t>accumulated </a:t>
            </a:r>
            <a:r>
              <a:rPr lang="en-US" b="0" dirty="0" smtClean="0">
                <a:latin typeface="Arial" panose="020B0604020202020204" pitchFamily="34" charset="0"/>
              </a:rPr>
              <a:t>contributions and interest at the monthly rate of $115, your beneficiaries will be paid the balance in a lump-sum payment</a:t>
            </a:r>
          </a:p>
        </p:txBody>
      </p:sp>
      <p:sp>
        <p:nvSpPr>
          <p:cNvPr id="19460" name="Rectangle 3"/>
          <p:cNvSpPr>
            <a:spLocks noGrp="1" noChangeArrowheads="1"/>
          </p:cNvSpPr>
          <p:nvPr>
            <p:ph type="sldNum" sz="quarter" idx="12"/>
          </p:nvPr>
        </p:nvSpPr>
        <p:spPr>
          <a:noFill/>
        </p:spPr>
        <p:txBody>
          <a:bodyPr/>
          <a:lstStyle/>
          <a:p>
            <a:fld id="{DF0164A7-FF75-43D8-ABA1-CE47A29FABC1}" type="slidenum">
              <a:rPr lang="en-US" smtClean="0"/>
              <a:pPr/>
              <a:t>20</a:t>
            </a:fld>
            <a:endParaRPr lang="en-US" smtClean="0"/>
          </a:p>
        </p:txBody>
      </p:sp>
      <p:sp>
        <p:nvSpPr>
          <p:cNvPr id="35844" name="AutoShape 4"/>
          <p:cNvSpPr>
            <a:spLocks noChangeArrowheads="1"/>
          </p:cNvSpPr>
          <p:nvPr/>
        </p:nvSpPr>
        <p:spPr bwMode="auto">
          <a:xfrm>
            <a:off x="225365" y="1632120"/>
            <a:ext cx="571500" cy="463550"/>
          </a:xfrm>
          <a:prstGeom prst="star5">
            <a:avLst/>
          </a:prstGeom>
          <a:solidFill>
            <a:srgbClr val="FF0000"/>
          </a:solidFill>
          <a:ln w="9525">
            <a:solidFill>
              <a:schemeClr val="bg2"/>
            </a:solidFill>
            <a:miter lim="800000"/>
            <a:headEnd/>
            <a:tailEnd/>
          </a:ln>
          <a:effectLst/>
        </p:spPr>
        <p:txBody>
          <a:bodyPr wrap="none" anchor="ctr"/>
          <a:lstStyle/>
          <a:p>
            <a:pPr>
              <a:defRPr/>
            </a:pP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3758405035"/>
              </p:ext>
            </p:extLst>
          </p:nvPr>
        </p:nvGraphicFramePr>
        <p:xfrm>
          <a:off x="399143" y="2434771"/>
          <a:ext cx="8229600" cy="1889760"/>
        </p:xfrm>
        <a:graphic>
          <a:graphicData uri="http://schemas.openxmlformats.org/drawingml/2006/table">
            <a:tbl>
              <a:tblPr firstRow="1" bandRow="1">
                <a:tableStyleId>{5C22544A-7EE6-4342-B048-85BDC9FD1C3A}</a:tableStyleId>
              </a:tblPr>
              <a:tblGrid>
                <a:gridCol w="1473200"/>
                <a:gridCol w="6756400"/>
              </a:tblGrid>
              <a:tr h="370840">
                <a:tc>
                  <a:txBody>
                    <a:bodyPr/>
                    <a:lstStyle/>
                    <a:p>
                      <a:pPr algn="r"/>
                      <a:r>
                        <a:rPr lang="en-US" sz="2800" b="0" dirty="0" smtClean="0">
                          <a:solidFill>
                            <a:schemeClr val="tx1"/>
                          </a:solidFill>
                          <a:latin typeface="Arial" panose="020B0604020202020204" pitchFamily="34" charset="0"/>
                        </a:rPr>
                        <a:t>$ 1,860 </a:t>
                      </a:r>
                      <a:endParaRPr lang="en-US" sz="2800" b="0"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0" dirty="0" smtClean="0">
                          <a:solidFill>
                            <a:schemeClr val="tx1"/>
                          </a:solidFill>
                          <a:latin typeface="Arial" panose="020B0604020202020204" pitchFamily="34" charset="0"/>
                        </a:rPr>
                        <a:t>Monthly for life of </a:t>
                      </a:r>
                      <a:r>
                        <a:rPr lang="en-US" sz="2800" b="0" dirty="0" smtClean="0">
                          <a:solidFill>
                            <a:schemeClr val="tx1"/>
                          </a:solidFill>
                          <a:latin typeface="Arial" panose="020B0604020202020204" pitchFamily="34" charset="0"/>
                        </a:rPr>
                        <a:t>retiree of which $115</a:t>
                      </a:r>
                      <a:r>
                        <a:rPr lang="en-US" sz="2800" b="0" baseline="0" dirty="0" smtClean="0">
                          <a:solidFill>
                            <a:schemeClr val="tx1"/>
                          </a:solidFill>
                          <a:latin typeface="Arial" panose="020B0604020202020204" pitchFamily="34" charset="0"/>
                        </a:rPr>
                        <a:t> is monthly return of contribution/interest</a:t>
                      </a:r>
                      <a:endParaRPr lang="en-US" sz="2800" b="0" dirty="0">
                        <a:solidFill>
                          <a:schemeClr val="tx1"/>
                        </a:solidFill>
                      </a:endParaRPr>
                    </a:p>
                  </a:txBody>
                  <a:tcPr>
                    <a:lnB w="12700" cap="flat" cmpd="sng" algn="ctr">
                      <a:solidFill>
                        <a:schemeClr val="tx1"/>
                      </a:solidFill>
                      <a:prstDash val="solid"/>
                      <a:round/>
                      <a:headEnd type="none" w="med" len="med"/>
                      <a:tailEnd type="none" w="med" len="med"/>
                    </a:lnB>
                    <a:noFill/>
                  </a:tcPr>
                </a:tc>
              </a:tr>
              <a:tr h="370840">
                <a:tc>
                  <a:txBody>
                    <a:bodyPr/>
                    <a:lstStyle/>
                    <a:p>
                      <a:pPr algn="r"/>
                      <a:r>
                        <a:rPr lang="en-US" sz="2800" b="0" dirty="0" smtClean="0">
                          <a:solidFill>
                            <a:schemeClr val="tx1"/>
                          </a:solidFill>
                          <a:latin typeface="Arial" panose="020B0604020202020204" pitchFamily="34" charset="0"/>
                        </a:rPr>
                        <a:t>$15,880 </a:t>
                      </a:r>
                      <a:endParaRPr lang="en-US" sz="2800" b="0" dirty="0">
                        <a:solidFill>
                          <a:schemeClr val="tx1"/>
                        </a:solidFill>
                      </a:endParaRPr>
                    </a:p>
                  </a:txBody>
                  <a:tcPr>
                    <a:lnT w="12700" cap="flat" cmpd="sng" algn="ctr">
                      <a:solidFill>
                        <a:schemeClr val="tx1"/>
                      </a:solidFill>
                      <a:prstDash val="solid"/>
                      <a:round/>
                      <a:headEnd type="none" w="med" len="med"/>
                      <a:tailEnd type="none" w="med" len="med"/>
                    </a:lnT>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0" dirty="0" smtClean="0">
                          <a:solidFill>
                            <a:schemeClr val="tx1"/>
                          </a:solidFill>
                          <a:latin typeface="Arial" panose="020B0604020202020204" pitchFamily="34" charset="0"/>
                        </a:rPr>
                        <a:t>Value of accumulated contributions and interest at retirement</a:t>
                      </a:r>
                      <a:endParaRPr lang="en-US" sz="2800" b="0" dirty="0">
                        <a:solidFill>
                          <a:schemeClr val="tx1"/>
                        </a:solidFill>
                      </a:endParaRPr>
                    </a:p>
                  </a:txBody>
                  <a:tcPr>
                    <a:lnT w="12700" cap="flat" cmpd="sng" algn="ctr">
                      <a:solidFill>
                        <a:schemeClr val="tx1"/>
                      </a:solidFill>
                      <a:prstDash val="solid"/>
                      <a:round/>
                      <a:headEnd type="none" w="med" len="med"/>
                      <a:tailEnd type="none" w="med" len="med"/>
                    </a:lnT>
                    <a:no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lstStyle/>
          <a:p>
            <a:pPr eaLnBrk="1" hangingPunct="1"/>
            <a:r>
              <a:rPr lang="en-US" dirty="0" smtClean="0">
                <a:latin typeface="Arial" panose="020B0604020202020204" pitchFamily="34" charset="0"/>
              </a:rPr>
              <a:t>Dual Life Annuities</a:t>
            </a:r>
          </a:p>
        </p:txBody>
      </p:sp>
      <p:sp>
        <p:nvSpPr>
          <p:cNvPr id="20483" name="Rectangle 3"/>
          <p:cNvSpPr>
            <a:spLocks noGrp="1" noChangeArrowheads="1"/>
          </p:cNvSpPr>
          <p:nvPr>
            <p:ph idx="1"/>
          </p:nvPr>
        </p:nvSpPr>
        <p:spPr>
          <a:xfrm>
            <a:off x="685800" y="1168400"/>
            <a:ext cx="7772400" cy="5060950"/>
          </a:xfrm>
        </p:spPr>
        <p:txBody>
          <a:bodyPr>
            <a:normAutofit/>
          </a:bodyPr>
          <a:lstStyle/>
          <a:p>
            <a:pPr marL="91440" indent="0" eaLnBrk="1" hangingPunct="1">
              <a:lnSpc>
                <a:spcPct val="80000"/>
              </a:lnSpc>
              <a:buFont typeface="Wingdings" pitchFamily="2" charset="2"/>
              <a:buNone/>
            </a:pPr>
            <a:r>
              <a:rPr lang="en-US" b="1" dirty="0" smtClean="0">
                <a:latin typeface="Arial" panose="020B0604020202020204" pitchFamily="34" charset="0"/>
              </a:rPr>
              <a:t>Provides a monthly benefit throughout the life of the retiree and then provides a continued lifetime monthly benefit to a sole surviving beneficiary. </a:t>
            </a:r>
          </a:p>
          <a:p>
            <a:pPr eaLnBrk="1" hangingPunct="1">
              <a:lnSpc>
                <a:spcPct val="80000"/>
              </a:lnSpc>
              <a:buFont typeface="Wingdings" pitchFamily="2" charset="2"/>
              <a:buNone/>
            </a:pPr>
            <a:endParaRPr lang="en-US" sz="2000" b="1" dirty="0" smtClean="0">
              <a:latin typeface="Arial" panose="020B0604020202020204" pitchFamily="34" charset="0"/>
            </a:endParaRPr>
          </a:p>
          <a:p>
            <a:pPr eaLnBrk="1" hangingPunct="1">
              <a:lnSpc>
                <a:spcPct val="80000"/>
              </a:lnSpc>
              <a:buFont typeface="Wingdings" pitchFamily="2" charset="2"/>
              <a:buNone/>
            </a:pPr>
            <a:r>
              <a:rPr lang="en-US" b="1" dirty="0" smtClean="0">
                <a:latin typeface="Arial" panose="020B0604020202020204" pitchFamily="34" charset="0"/>
              </a:rPr>
              <a:t>Payment Option 2</a:t>
            </a:r>
          </a:p>
          <a:p>
            <a:pPr eaLnBrk="1" hangingPunct="1">
              <a:lnSpc>
                <a:spcPct val="80000"/>
              </a:lnSpc>
            </a:pPr>
            <a:r>
              <a:rPr lang="en-US" sz="2800" b="0" dirty="0" smtClean="0">
                <a:latin typeface="Arial" panose="020B0604020202020204" pitchFamily="34" charset="0"/>
              </a:rPr>
              <a:t>100% survivorship - Same lifetime monthly benefit to beneficiary </a:t>
            </a:r>
          </a:p>
          <a:p>
            <a:pPr eaLnBrk="1" hangingPunct="1">
              <a:lnSpc>
                <a:spcPct val="80000"/>
              </a:lnSpc>
            </a:pPr>
            <a:endParaRPr lang="en-US" sz="2800" dirty="0" smtClean="0">
              <a:latin typeface="Arial" panose="020B0604020202020204" pitchFamily="34" charset="0"/>
            </a:endParaRPr>
          </a:p>
          <a:p>
            <a:pPr eaLnBrk="1" hangingPunct="1">
              <a:lnSpc>
                <a:spcPct val="80000"/>
              </a:lnSpc>
              <a:buFont typeface="Wingdings" pitchFamily="2" charset="2"/>
              <a:buNone/>
            </a:pPr>
            <a:r>
              <a:rPr lang="en-US" b="1" dirty="0" smtClean="0">
                <a:latin typeface="Arial" panose="020B0604020202020204" pitchFamily="34" charset="0"/>
              </a:rPr>
              <a:t>Payment Option 3</a:t>
            </a:r>
          </a:p>
          <a:p>
            <a:pPr eaLnBrk="1" hangingPunct="1">
              <a:lnSpc>
                <a:spcPct val="80000"/>
              </a:lnSpc>
            </a:pPr>
            <a:r>
              <a:rPr lang="en-US" sz="2800" b="0" dirty="0" smtClean="0">
                <a:latin typeface="Arial" panose="020B0604020202020204" pitchFamily="34" charset="0"/>
              </a:rPr>
              <a:t>50% survivorship - 1/2 lifetime monthly benefit to beneficiary</a:t>
            </a:r>
          </a:p>
        </p:txBody>
      </p:sp>
      <p:sp>
        <p:nvSpPr>
          <p:cNvPr id="20484" name="Rectangle 3"/>
          <p:cNvSpPr>
            <a:spLocks noGrp="1" noChangeArrowheads="1"/>
          </p:cNvSpPr>
          <p:nvPr>
            <p:ph type="sldNum" sz="quarter" idx="12"/>
          </p:nvPr>
        </p:nvSpPr>
        <p:spPr>
          <a:noFill/>
        </p:spPr>
        <p:txBody>
          <a:bodyPr/>
          <a:lstStyle/>
          <a:p>
            <a:fld id="{90E30014-8AF3-4D4C-80B3-72662A389DFD}" type="slidenum">
              <a:rPr lang="en-US" smtClean="0"/>
              <a:pPr/>
              <a:t>21</a:t>
            </a:fld>
            <a:endParaRPr lang="en-US" smtClean="0"/>
          </a:p>
        </p:txBody>
      </p:sp>
      <p:sp>
        <p:nvSpPr>
          <p:cNvPr id="36868" name="AutoShape 4"/>
          <p:cNvSpPr>
            <a:spLocks noChangeArrowheads="1"/>
          </p:cNvSpPr>
          <p:nvPr/>
        </p:nvSpPr>
        <p:spPr bwMode="auto">
          <a:xfrm>
            <a:off x="210094" y="1090749"/>
            <a:ext cx="571500" cy="463550"/>
          </a:xfrm>
          <a:prstGeom prst="star5">
            <a:avLst/>
          </a:prstGeom>
          <a:solidFill>
            <a:srgbClr val="FF0000"/>
          </a:solidFill>
          <a:ln w="9525">
            <a:solidFill>
              <a:schemeClr val="bg2"/>
            </a:solidFill>
            <a:miter lim="800000"/>
            <a:headEnd/>
            <a:tailEnd/>
          </a:ln>
          <a:effectLst/>
        </p:spPr>
        <p:txBody>
          <a:bodyPr wrap="none" anchor="ctr"/>
          <a:lstStyle/>
          <a:p>
            <a:pPr>
              <a:defRPr/>
            </a:pP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457200" y="274638"/>
            <a:ext cx="8229600" cy="822642"/>
          </a:xfrm>
        </p:spPr>
        <p:txBody>
          <a:bodyPr/>
          <a:lstStyle/>
          <a:p>
            <a:pPr eaLnBrk="1" hangingPunct="1"/>
            <a:r>
              <a:rPr lang="en-US" dirty="0" smtClean="0">
                <a:latin typeface="Arial" panose="020B0604020202020204" pitchFamily="34" charset="0"/>
              </a:rPr>
              <a:t>Dual Life Annuities</a:t>
            </a:r>
          </a:p>
        </p:txBody>
      </p:sp>
      <p:sp>
        <p:nvSpPr>
          <p:cNvPr id="21507" name="Rectangle 3"/>
          <p:cNvSpPr>
            <a:spLocks noGrp="1" noChangeArrowheads="1"/>
          </p:cNvSpPr>
          <p:nvPr>
            <p:ph idx="1"/>
          </p:nvPr>
        </p:nvSpPr>
        <p:spPr>
          <a:xfrm>
            <a:off x="457200" y="3005138"/>
            <a:ext cx="8229600" cy="3016250"/>
          </a:xfrm>
        </p:spPr>
        <p:txBody>
          <a:bodyPr>
            <a:normAutofit fontScale="92500" lnSpcReduction="10000"/>
          </a:bodyPr>
          <a:lstStyle/>
          <a:p>
            <a:pPr marL="346075" indent="-346075" eaLnBrk="1" hangingPunct="1">
              <a:buFont typeface="Wingdings" pitchFamily="2" charset="2"/>
              <a:buNone/>
            </a:pPr>
            <a:r>
              <a:rPr lang="en-US" sz="3600" b="1" dirty="0" smtClean="0">
                <a:latin typeface="Arial" panose="020B0604020202020204" pitchFamily="34" charset="0"/>
              </a:rPr>
              <a:t>Payment Option 5</a:t>
            </a:r>
          </a:p>
          <a:p>
            <a:pPr marL="346075" indent="-346075" eaLnBrk="1" hangingPunct="1"/>
            <a:r>
              <a:rPr lang="en-US" sz="2800" b="0" dirty="0" smtClean="0">
                <a:latin typeface="Arial" panose="020B0604020202020204" pitchFamily="34" charset="0"/>
              </a:rPr>
              <a:t>100% survivorship (with “pop-up” provision) - Same lifetime monthly benefit to beneficiary</a:t>
            </a:r>
          </a:p>
          <a:p>
            <a:pPr marL="346075" indent="-346075" eaLnBrk="1" hangingPunct="1"/>
            <a:endParaRPr lang="en-US" sz="800" dirty="0" smtClean="0">
              <a:latin typeface="Arial" panose="020B0604020202020204" pitchFamily="34" charset="0"/>
            </a:endParaRPr>
          </a:p>
          <a:p>
            <a:pPr marL="346075" indent="-346075" eaLnBrk="1" hangingPunct="1">
              <a:buFont typeface="Wingdings" pitchFamily="2" charset="2"/>
              <a:buNone/>
            </a:pPr>
            <a:r>
              <a:rPr lang="en-US" sz="3600" b="1" dirty="0" smtClean="0">
                <a:latin typeface="Arial" panose="020B0604020202020204" pitchFamily="34" charset="0"/>
              </a:rPr>
              <a:t>Payment Option 6</a:t>
            </a:r>
          </a:p>
          <a:p>
            <a:pPr marL="346075" indent="-346075" eaLnBrk="1" hangingPunct="1"/>
            <a:r>
              <a:rPr lang="en-US" sz="2800" b="0" dirty="0" smtClean="0">
                <a:latin typeface="Arial" panose="020B0604020202020204" pitchFamily="34" charset="0"/>
              </a:rPr>
              <a:t>50% survivorship (with “pop-up” provision) - 1/2 lifetime monthly benefit to beneficiary</a:t>
            </a:r>
            <a:endParaRPr lang="en-US" sz="3600" b="0" dirty="0" smtClean="0">
              <a:latin typeface="Arial" panose="020B0604020202020204" pitchFamily="34" charset="0"/>
            </a:endParaRPr>
          </a:p>
        </p:txBody>
      </p:sp>
      <p:sp>
        <p:nvSpPr>
          <p:cNvPr id="21508" name="Rectangle 3"/>
          <p:cNvSpPr>
            <a:spLocks noGrp="1" noChangeArrowheads="1"/>
          </p:cNvSpPr>
          <p:nvPr>
            <p:ph type="sldNum" sz="quarter" idx="12"/>
          </p:nvPr>
        </p:nvSpPr>
        <p:spPr>
          <a:noFill/>
        </p:spPr>
        <p:txBody>
          <a:bodyPr/>
          <a:lstStyle/>
          <a:p>
            <a:fld id="{5502BE6B-4A8B-4602-A78D-39F634C3882E}" type="slidenum">
              <a:rPr lang="en-US" smtClean="0"/>
              <a:pPr/>
              <a:t>22</a:t>
            </a:fld>
            <a:endParaRPr lang="en-US" smtClean="0"/>
          </a:p>
        </p:txBody>
      </p:sp>
      <p:sp>
        <p:nvSpPr>
          <p:cNvPr id="21509" name="Text Box 4"/>
          <p:cNvSpPr txBox="1">
            <a:spLocks noChangeArrowheads="1"/>
          </p:cNvSpPr>
          <p:nvPr/>
        </p:nvSpPr>
        <p:spPr bwMode="auto">
          <a:xfrm>
            <a:off x="869156" y="1195388"/>
            <a:ext cx="7405688" cy="1809750"/>
          </a:xfrm>
          <a:prstGeom prst="rect">
            <a:avLst/>
          </a:prstGeom>
          <a:noFill/>
          <a:ln w="9525">
            <a:noFill/>
            <a:miter lim="800000"/>
            <a:headEnd/>
            <a:tailEnd/>
          </a:ln>
        </p:spPr>
        <p:txBody>
          <a:bodyPr>
            <a:spAutoFit/>
          </a:bodyPr>
          <a:lstStyle/>
          <a:p>
            <a:pPr eaLnBrk="0" hangingPunct="0">
              <a:spcBef>
                <a:spcPct val="50000"/>
              </a:spcBef>
            </a:pPr>
            <a:r>
              <a:rPr lang="en-US" sz="2800" dirty="0">
                <a:latin typeface="Arial" panose="020B0604020202020204" pitchFamily="34" charset="0"/>
                <a:cs typeface="Arial" panose="020B0604020202020204" pitchFamily="34" charset="0"/>
              </a:rPr>
              <a:t>“Pop-Up” provision - If beneficiary dies before the retiree, the retiree’s monthly benefit “pops-up” to the Basic Allowance unless the retiree renames another beneficiary</a:t>
            </a:r>
            <a:endParaRPr lang="en-US" sz="2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7257" y="385375"/>
            <a:ext cx="9144000" cy="838200"/>
          </a:xfrm>
        </p:spPr>
        <p:txBody>
          <a:bodyPr>
            <a:normAutofit fontScale="90000"/>
          </a:bodyPr>
          <a:lstStyle/>
          <a:p>
            <a:r>
              <a:rPr lang="en-US" sz="4000" dirty="0" smtClean="0">
                <a:latin typeface="Arial" panose="020B0604020202020204" pitchFamily="34" charset="0"/>
              </a:rPr>
              <a:t>Options </a:t>
            </a:r>
            <a:r>
              <a:rPr lang="en-US" sz="4000" dirty="0">
                <a:latin typeface="Arial" panose="020B0604020202020204" pitchFamily="34" charset="0"/>
              </a:rPr>
              <a:t>2 and 5 </a:t>
            </a:r>
            <a:r>
              <a:rPr lang="en-US" sz="4000" dirty="0" smtClean="0">
                <a:latin typeface="Arial" panose="020B0604020202020204" pitchFamily="34" charset="0"/>
              </a:rPr>
              <a:t>Restrictions</a:t>
            </a:r>
            <a:r>
              <a:rPr lang="en-US" dirty="0" smtClean="0">
                <a:latin typeface="Arial" panose="020B0604020202020204" pitchFamily="34" charset="0"/>
              </a:rPr>
              <a:t/>
            </a:r>
            <a:br>
              <a:rPr lang="en-US" dirty="0" smtClean="0">
                <a:latin typeface="Arial" panose="020B0604020202020204" pitchFamily="34" charset="0"/>
              </a:rPr>
            </a:br>
            <a:r>
              <a:rPr lang="en-US" dirty="0" smtClean="0">
                <a:solidFill>
                  <a:srgbClr val="FF0000"/>
                </a:solidFill>
                <a:latin typeface="Arial" panose="020B0604020202020204" pitchFamily="34" charset="0"/>
              </a:rPr>
              <a:t>Naming a Beneficiary</a:t>
            </a:r>
          </a:p>
        </p:txBody>
      </p:sp>
      <p:sp>
        <p:nvSpPr>
          <p:cNvPr id="22531" name="Rectangle 3"/>
          <p:cNvSpPr>
            <a:spLocks noGrp="1" noChangeArrowheads="1"/>
          </p:cNvSpPr>
          <p:nvPr>
            <p:ph idx="1"/>
          </p:nvPr>
        </p:nvSpPr>
        <p:spPr>
          <a:xfrm>
            <a:off x="457200" y="2027238"/>
            <a:ext cx="8229600" cy="4264025"/>
          </a:xfrm>
        </p:spPr>
        <p:txBody>
          <a:bodyPr/>
          <a:lstStyle/>
          <a:p>
            <a:pPr marL="0" indent="0" eaLnBrk="1" hangingPunct="1">
              <a:buFont typeface="Wingdings" pitchFamily="2" charset="2"/>
              <a:buNone/>
            </a:pPr>
            <a:r>
              <a:rPr lang="en-US" sz="3600" dirty="0" smtClean="0">
                <a:latin typeface="Arial" panose="020B0604020202020204" pitchFamily="34" charset="0"/>
              </a:rPr>
              <a:t>You may </a:t>
            </a:r>
            <a:r>
              <a:rPr lang="en-US" sz="3600" u="sng" dirty="0" smtClean="0">
                <a:latin typeface="Arial" panose="020B0604020202020204" pitchFamily="34" charset="0"/>
              </a:rPr>
              <a:t>not</a:t>
            </a:r>
            <a:r>
              <a:rPr lang="en-US" sz="3600" dirty="0" smtClean="0">
                <a:latin typeface="Arial" panose="020B0604020202020204" pitchFamily="34" charset="0"/>
              </a:rPr>
              <a:t> designate a beneficiary who is more than 10 years younger than you unless the beneficiary is your spouse or your disabled child.</a:t>
            </a:r>
          </a:p>
        </p:txBody>
      </p:sp>
      <p:sp>
        <p:nvSpPr>
          <p:cNvPr id="22532" name="Rectangle 3"/>
          <p:cNvSpPr>
            <a:spLocks noGrp="1" noChangeArrowheads="1"/>
          </p:cNvSpPr>
          <p:nvPr>
            <p:ph type="sldNum" sz="quarter" idx="12"/>
          </p:nvPr>
        </p:nvSpPr>
        <p:spPr>
          <a:noFill/>
        </p:spPr>
        <p:txBody>
          <a:bodyPr/>
          <a:lstStyle/>
          <a:p>
            <a:fld id="{4C70CB46-E7B1-4FE1-9199-CB65ABE9962C}" type="slidenum">
              <a:rPr lang="en-US" smtClean="0"/>
              <a:pPr/>
              <a:t>23</a:t>
            </a:fld>
            <a:endParaRPr lang="en-US" smtClean="0"/>
          </a:p>
        </p:txBody>
      </p:sp>
      <p:pic>
        <p:nvPicPr>
          <p:cNvPr id="22533" name="Picture 5" descr="C:\Documents and Settings\hkaplan\Local Settings\Temporary Internet Files\Content.IE5\QPRZZTZV\MC900431529[1].png"/>
          <p:cNvPicPr>
            <a:picLocks noChangeAspect="1" noChangeArrowheads="1"/>
          </p:cNvPicPr>
          <p:nvPr/>
        </p:nvPicPr>
        <p:blipFill>
          <a:blip r:embed="rId3" cstate="print"/>
          <a:srcRect/>
          <a:stretch>
            <a:fillRect/>
          </a:stretch>
        </p:blipFill>
        <p:spPr bwMode="auto">
          <a:xfrm>
            <a:off x="3429143" y="4438936"/>
            <a:ext cx="2285714" cy="2285714"/>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dirty="0" smtClean="0">
                <a:latin typeface="Arial" panose="020B0604020202020204" pitchFamily="34" charset="0"/>
              </a:rPr>
              <a:t>If Considering Retirement</a:t>
            </a:r>
            <a:r>
              <a:rPr lang="en-US" dirty="0" smtClean="0"/>
              <a:t>…</a:t>
            </a:r>
            <a:endParaRPr lang="en-US" dirty="0"/>
          </a:p>
        </p:txBody>
      </p:sp>
      <p:sp>
        <p:nvSpPr>
          <p:cNvPr id="3" name="Content Placeholder 2"/>
          <p:cNvSpPr>
            <a:spLocks noGrp="1"/>
          </p:cNvSpPr>
          <p:nvPr>
            <p:ph idx="1"/>
          </p:nvPr>
        </p:nvSpPr>
        <p:spPr>
          <a:xfrm>
            <a:off x="391886" y="1046707"/>
            <a:ext cx="8265885" cy="4076836"/>
          </a:xfrm>
        </p:spPr>
        <p:txBody>
          <a:bodyPr/>
          <a:lstStyle/>
          <a:p>
            <a:r>
              <a:rPr lang="en-US" dirty="0" smtClean="0">
                <a:latin typeface="Arial" panose="020B0604020202020204" pitchFamily="34" charset="0"/>
              </a:rPr>
              <a:t>Review </a:t>
            </a:r>
            <a:r>
              <a:rPr lang="en-US" u="sng" cap="all" dirty="0" smtClean="0">
                <a:latin typeface="Arial" panose="020B0604020202020204" pitchFamily="34" charset="0"/>
              </a:rPr>
              <a:t>Unaudited</a:t>
            </a:r>
            <a:r>
              <a:rPr lang="en-US" dirty="0" smtClean="0">
                <a:latin typeface="Arial" panose="020B0604020202020204" pitchFamily="34" charset="0"/>
              </a:rPr>
              <a:t> Projection of Benefits Allowance</a:t>
            </a:r>
          </a:p>
          <a:p>
            <a:r>
              <a:rPr lang="en-US" dirty="0" smtClean="0">
                <a:latin typeface="Arial" panose="020B0604020202020204" pitchFamily="34" charset="0"/>
              </a:rPr>
              <a:t>Complete </a:t>
            </a:r>
            <a:r>
              <a:rPr lang="en-US" dirty="0" smtClean="0">
                <a:latin typeface="Arial" panose="020B0604020202020204" pitchFamily="34" charset="0"/>
              </a:rPr>
              <a:t>VSP Form </a:t>
            </a:r>
            <a:r>
              <a:rPr lang="en-US" dirty="0" smtClean="0">
                <a:latin typeface="Arial" panose="020B0604020202020204" pitchFamily="34" charset="0"/>
              </a:rPr>
              <a:t>9 </a:t>
            </a:r>
            <a:r>
              <a:rPr lang="en-US" i="1" dirty="0" smtClean="0">
                <a:latin typeface="Arial" panose="020B0604020202020204" pitchFamily="34" charset="0"/>
              </a:rPr>
              <a:t>Application for an Estimate of Service Retirement Allowance</a:t>
            </a:r>
          </a:p>
          <a:p>
            <a:r>
              <a:rPr lang="en-US" dirty="0" smtClean="0">
                <a:latin typeface="Arial" panose="020B0604020202020204" pitchFamily="34" charset="0"/>
              </a:rPr>
              <a:t>All VSP retirement form must be downloaded from </a:t>
            </a:r>
            <a:r>
              <a:rPr lang="en-US" dirty="0" smtClean="0">
                <a:latin typeface="Arial" panose="020B0604020202020204" pitchFamily="34" charset="0"/>
                <a:hlinkClick r:id="rId2"/>
              </a:rPr>
              <a:t>DBM’s website</a:t>
            </a:r>
            <a:r>
              <a:rPr lang="en-US" dirty="0" smtClean="0">
                <a:latin typeface="Arial" panose="020B0604020202020204" pitchFamily="34" charset="0"/>
              </a:rPr>
              <a:t> as they are specially coded “VSP” </a:t>
            </a:r>
            <a:endParaRPr lang="en-US" i="1" dirty="0" smtClean="0"/>
          </a:p>
          <a:p>
            <a:pPr>
              <a:buNone/>
            </a:pPr>
            <a:endParaRPr lang="en-US" i="1" dirty="0" smtClean="0"/>
          </a:p>
          <a:p>
            <a:pPr>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DBB8F54F-F8BB-4E92-92DA-AE18F86E2652}"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a:xfrm>
            <a:off x="457200" y="320041"/>
            <a:ext cx="8229600" cy="777240"/>
          </a:xfrm>
        </p:spPr>
        <p:txBody>
          <a:bodyPr>
            <a:normAutofit fontScale="90000"/>
          </a:bodyPr>
          <a:lstStyle/>
          <a:p>
            <a:pPr eaLnBrk="1" hangingPunct="1"/>
            <a:r>
              <a:rPr lang="en-US" dirty="0" smtClean="0">
                <a:latin typeface="Arial" panose="020B0604020202020204" pitchFamily="34" charset="0"/>
              </a:rPr>
              <a:t>Necessary VSP Retirement Forms</a:t>
            </a:r>
            <a:br>
              <a:rPr lang="en-US" dirty="0" smtClean="0">
                <a:latin typeface="Arial" panose="020B0604020202020204" pitchFamily="34" charset="0"/>
              </a:rPr>
            </a:br>
            <a:endParaRPr lang="en-US" sz="3200" i="1" dirty="0" smtClean="0">
              <a:solidFill>
                <a:schemeClr val="tx2">
                  <a:lumMod val="50000"/>
                </a:schemeClr>
              </a:solidFill>
              <a:latin typeface="Arial" panose="020B0604020202020204" pitchFamily="34" charset="0"/>
            </a:endParaRPr>
          </a:p>
        </p:txBody>
      </p:sp>
      <p:sp>
        <p:nvSpPr>
          <p:cNvPr id="23555" name="Rectangle 3"/>
          <p:cNvSpPr>
            <a:spLocks noGrp="1" noChangeArrowheads="1"/>
          </p:cNvSpPr>
          <p:nvPr>
            <p:ph idx="1"/>
          </p:nvPr>
        </p:nvSpPr>
        <p:spPr>
          <a:xfrm>
            <a:off x="128849" y="1348238"/>
            <a:ext cx="8440024" cy="4595361"/>
          </a:xfrm>
        </p:spPr>
        <p:txBody>
          <a:bodyPr>
            <a:noAutofit/>
          </a:bodyPr>
          <a:lstStyle/>
          <a:p>
            <a:pPr eaLnBrk="1" hangingPunct="1">
              <a:lnSpc>
                <a:spcPct val="150000"/>
              </a:lnSpc>
            </a:pPr>
            <a:r>
              <a:rPr lang="en-US" sz="2600" b="0" dirty="0" smtClean="0">
                <a:latin typeface="Arial" panose="020B0604020202020204" pitchFamily="34" charset="0"/>
              </a:rPr>
              <a:t>Form 13-23 </a:t>
            </a:r>
            <a:r>
              <a:rPr lang="en-US" sz="2600" b="0" i="1" dirty="0" smtClean="0">
                <a:latin typeface="Arial" panose="020B0604020202020204" pitchFamily="34" charset="0"/>
              </a:rPr>
              <a:t>Application for Service Retirement</a:t>
            </a:r>
            <a:endParaRPr lang="en-US" sz="2600" b="0" dirty="0" smtClean="0">
              <a:latin typeface="Arial" panose="020B0604020202020204" pitchFamily="34" charset="0"/>
            </a:endParaRPr>
          </a:p>
          <a:p>
            <a:pPr eaLnBrk="1" hangingPunct="1">
              <a:lnSpc>
                <a:spcPct val="150000"/>
              </a:lnSpc>
            </a:pPr>
            <a:r>
              <a:rPr lang="en-US" sz="2600" b="0" dirty="0" smtClean="0">
                <a:latin typeface="Arial" panose="020B0604020202020204" pitchFamily="34" charset="0"/>
              </a:rPr>
              <a:t>Form 85 </a:t>
            </a:r>
            <a:r>
              <a:rPr lang="en-US" sz="2600" b="0" i="1" dirty="0" smtClean="0">
                <a:latin typeface="Arial" panose="020B0604020202020204" pitchFamily="34" charset="0"/>
              </a:rPr>
              <a:t>Direct Deposit Form</a:t>
            </a:r>
          </a:p>
          <a:p>
            <a:pPr eaLnBrk="1" hangingPunct="1">
              <a:lnSpc>
                <a:spcPct val="150000"/>
              </a:lnSpc>
            </a:pPr>
            <a:r>
              <a:rPr lang="en-US" sz="2600" b="0" dirty="0" smtClean="0">
                <a:latin typeface="Arial" panose="020B0604020202020204" pitchFamily="34" charset="0"/>
              </a:rPr>
              <a:t>Form 127 </a:t>
            </a:r>
            <a:r>
              <a:rPr lang="en-US" sz="2600" b="0" i="1" dirty="0" smtClean="0">
                <a:latin typeface="Arial" panose="020B0604020202020204" pitchFamily="34" charset="0"/>
              </a:rPr>
              <a:t>Reemployment After Retirement</a:t>
            </a:r>
            <a:endParaRPr lang="en-US" sz="2600" b="0" dirty="0" smtClean="0">
              <a:latin typeface="Arial" panose="020B0604020202020204" pitchFamily="34" charset="0"/>
            </a:endParaRPr>
          </a:p>
          <a:p>
            <a:pPr eaLnBrk="1" hangingPunct="1">
              <a:lnSpc>
                <a:spcPct val="150000"/>
              </a:lnSpc>
            </a:pPr>
            <a:r>
              <a:rPr lang="en-US" sz="2600" b="0" dirty="0" smtClean="0">
                <a:latin typeface="Arial" panose="020B0604020202020204" pitchFamily="34" charset="0"/>
              </a:rPr>
              <a:t>Form 766 </a:t>
            </a:r>
            <a:r>
              <a:rPr lang="en-US" sz="2600" b="0" i="1" dirty="0" smtClean="0">
                <a:latin typeface="Arial" panose="020B0604020202020204" pitchFamily="34" charset="0"/>
              </a:rPr>
              <a:t>Federal &amp; Maryland State Tax Withholding Request</a:t>
            </a:r>
          </a:p>
          <a:p>
            <a:pPr marL="0" indent="0" eaLnBrk="1" hangingPunct="1">
              <a:lnSpc>
                <a:spcPct val="150000"/>
              </a:lnSpc>
              <a:buNone/>
            </a:pPr>
            <a:endParaRPr lang="en-US" sz="2600" b="0" i="1" dirty="0" smtClean="0">
              <a:latin typeface="Arial" panose="020B0604020202020204" pitchFamily="34" charset="0"/>
            </a:endParaRPr>
          </a:p>
          <a:p>
            <a:pPr indent="0" eaLnBrk="1" hangingPunct="1">
              <a:buNone/>
            </a:pPr>
            <a:r>
              <a:rPr lang="en-US" sz="2600" dirty="0" smtClean="0">
                <a:latin typeface="Arial" panose="020B0604020202020204" pitchFamily="34" charset="0"/>
              </a:rPr>
              <a:t>Forms must be downloaded from DBM’s website as they are specially coded </a:t>
            </a:r>
            <a:endParaRPr lang="en-US" sz="2600" b="0" dirty="0" smtClean="0">
              <a:latin typeface="Arial" panose="020B0604020202020204" pitchFamily="34" charset="0"/>
            </a:endParaRPr>
          </a:p>
        </p:txBody>
      </p:sp>
      <p:sp>
        <p:nvSpPr>
          <p:cNvPr id="23556" name="Rectangle 3"/>
          <p:cNvSpPr>
            <a:spLocks noGrp="1" noChangeArrowheads="1"/>
          </p:cNvSpPr>
          <p:nvPr>
            <p:ph type="sldNum" sz="quarter" idx="12"/>
          </p:nvPr>
        </p:nvSpPr>
        <p:spPr>
          <a:noFill/>
        </p:spPr>
        <p:txBody>
          <a:bodyPr/>
          <a:lstStyle/>
          <a:p>
            <a:fld id="{AEB7A94D-BCD3-4E37-8C96-D792D16447B2}" type="slidenum">
              <a:rPr lang="en-US" smtClean="0"/>
              <a:pPr/>
              <a:t>25</a:t>
            </a:fld>
            <a:endParaRPr lang="en-US" dirty="0" smtClean="0"/>
          </a:p>
        </p:txBody>
      </p:sp>
      <p:sp>
        <p:nvSpPr>
          <p:cNvPr id="6" name="AutoShape 4"/>
          <p:cNvSpPr>
            <a:spLocks noChangeArrowheads="1"/>
          </p:cNvSpPr>
          <p:nvPr/>
        </p:nvSpPr>
        <p:spPr bwMode="auto">
          <a:xfrm>
            <a:off x="12735" y="5363987"/>
            <a:ext cx="448574" cy="396816"/>
          </a:xfrm>
          <a:prstGeom prst="star5">
            <a:avLst/>
          </a:prstGeom>
          <a:solidFill>
            <a:srgbClr val="FF0000"/>
          </a:solidFill>
          <a:ln w="9525">
            <a:solidFill>
              <a:schemeClr val="bg2"/>
            </a:solidFill>
            <a:miter lim="800000"/>
            <a:headEnd/>
            <a:tailEnd/>
          </a:ln>
          <a:effectLst/>
        </p:spPr>
        <p:txBody>
          <a:bodyPr wrap="none" anchor="ctr"/>
          <a:lstStyle/>
          <a:p>
            <a:pPr>
              <a:defRPr/>
            </a:pP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a:xfrm>
            <a:off x="457200" y="274638"/>
            <a:ext cx="8229600" cy="853122"/>
          </a:xfrm>
        </p:spPr>
        <p:txBody>
          <a:bodyPr/>
          <a:lstStyle/>
          <a:p>
            <a:pPr eaLnBrk="1" hangingPunct="1"/>
            <a:r>
              <a:rPr lang="en-US" dirty="0" smtClean="0">
                <a:latin typeface="Arial" panose="020B0604020202020204" pitchFamily="34" charset="0"/>
              </a:rPr>
              <a:t>Unused Sick Leave</a:t>
            </a:r>
          </a:p>
        </p:txBody>
      </p:sp>
      <p:sp>
        <p:nvSpPr>
          <p:cNvPr id="27651" name="Rectangle 3"/>
          <p:cNvSpPr>
            <a:spLocks noGrp="1" noChangeArrowheads="1"/>
          </p:cNvSpPr>
          <p:nvPr>
            <p:ph idx="1"/>
          </p:nvPr>
        </p:nvSpPr>
        <p:spPr>
          <a:xfrm>
            <a:off x="495300" y="1447800"/>
            <a:ext cx="8153400" cy="4373880"/>
          </a:xfrm>
        </p:spPr>
        <p:txBody>
          <a:bodyPr>
            <a:normAutofit lnSpcReduction="10000"/>
          </a:bodyPr>
          <a:lstStyle/>
          <a:p>
            <a:pPr eaLnBrk="1" hangingPunct="1">
              <a:lnSpc>
                <a:spcPct val="90000"/>
              </a:lnSpc>
            </a:pPr>
            <a:r>
              <a:rPr lang="en-US" sz="4000" b="0" dirty="0" smtClean="0">
                <a:latin typeface="Arial" panose="020B0604020202020204" pitchFamily="34" charset="0"/>
              </a:rPr>
              <a:t>Must </a:t>
            </a:r>
            <a:r>
              <a:rPr lang="en-US" sz="4000" dirty="0" smtClean="0">
                <a:latin typeface="Arial" panose="020B0604020202020204" pitchFamily="34" charset="0"/>
              </a:rPr>
              <a:t>have a retirement date of </a:t>
            </a:r>
          </a:p>
          <a:p>
            <a:pPr marL="0" indent="0" algn="ctr" eaLnBrk="1" hangingPunct="1">
              <a:lnSpc>
                <a:spcPct val="90000"/>
              </a:lnSpc>
              <a:buNone/>
            </a:pPr>
            <a:r>
              <a:rPr lang="en-US" sz="4000" b="1" dirty="0" smtClean="0">
                <a:solidFill>
                  <a:srgbClr val="FF0000"/>
                </a:solidFill>
                <a:latin typeface="Arial" panose="020B0604020202020204" pitchFamily="34" charset="0"/>
              </a:rPr>
              <a:t>5/1/2015</a:t>
            </a:r>
          </a:p>
          <a:p>
            <a:pPr eaLnBrk="1" hangingPunct="1">
              <a:lnSpc>
                <a:spcPct val="90000"/>
              </a:lnSpc>
            </a:pPr>
            <a:r>
              <a:rPr lang="en-US" sz="4000" b="0" dirty="0" smtClean="0">
                <a:latin typeface="Arial" panose="020B0604020202020204" pitchFamily="34" charset="0"/>
              </a:rPr>
              <a:t>Increases monthly benefit</a:t>
            </a:r>
          </a:p>
          <a:p>
            <a:pPr eaLnBrk="1" hangingPunct="1">
              <a:lnSpc>
                <a:spcPct val="90000"/>
              </a:lnSpc>
            </a:pPr>
            <a:r>
              <a:rPr lang="en-US" sz="4000" b="0" dirty="0" smtClean="0">
                <a:latin typeface="Arial" panose="020B0604020202020204" pitchFamily="34" charset="0"/>
              </a:rPr>
              <a:t>May not be used to qualify for a benefit</a:t>
            </a:r>
          </a:p>
          <a:p>
            <a:pPr eaLnBrk="1" hangingPunct="1">
              <a:lnSpc>
                <a:spcPct val="90000"/>
              </a:lnSpc>
            </a:pPr>
            <a:r>
              <a:rPr lang="en-US" sz="4000" b="0" dirty="0" smtClean="0">
                <a:latin typeface="Arial" panose="020B0604020202020204" pitchFamily="34" charset="0"/>
              </a:rPr>
              <a:t>Amount of days certified by employer at time of retirement</a:t>
            </a:r>
          </a:p>
        </p:txBody>
      </p:sp>
      <p:sp>
        <p:nvSpPr>
          <p:cNvPr id="27652" name="Rectangle 3"/>
          <p:cNvSpPr>
            <a:spLocks noGrp="1" noChangeArrowheads="1"/>
          </p:cNvSpPr>
          <p:nvPr>
            <p:ph type="sldNum" sz="quarter" idx="12"/>
          </p:nvPr>
        </p:nvSpPr>
        <p:spPr>
          <a:noFill/>
        </p:spPr>
        <p:txBody>
          <a:bodyPr/>
          <a:lstStyle/>
          <a:p>
            <a:fld id="{C02441FC-F5EE-4235-80BA-BA42D0400993}" type="slidenum">
              <a:rPr lang="en-US" smtClean="0"/>
              <a:pPr/>
              <a:t>26</a:t>
            </a:fld>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a:xfrm>
            <a:off x="457200" y="274638"/>
            <a:ext cx="8229600" cy="883602"/>
          </a:xfrm>
        </p:spPr>
        <p:txBody>
          <a:bodyPr/>
          <a:lstStyle/>
          <a:p>
            <a:pPr eaLnBrk="1" hangingPunct="1"/>
            <a:r>
              <a:rPr lang="en-US" dirty="0" smtClean="0">
                <a:latin typeface="Arial" panose="020B0604020202020204" pitchFamily="34" charset="0"/>
              </a:rPr>
              <a:t>Unused Sick Leave</a:t>
            </a:r>
          </a:p>
        </p:txBody>
      </p:sp>
      <p:sp>
        <p:nvSpPr>
          <p:cNvPr id="28675" name="Rectangle 3"/>
          <p:cNvSpPr>
            <a:spLocks noGrp="1" noChangeArrowheads="1"/>
          </p:cNvSpPr>
          <p:nvPr>
            <p:ph idx="1"/>
          </p:nvPr>
        </p:nvSpPr>
        <p:spPr>
          <a:xfrm>
            <a:off x="457200" y="1463040"/>
            <a:ext cx="8153400" cy="5037773"/>
          </a:xfrm>
        </p:spPr>
        <p:txBody>
          <a:bodyPr/>
          <a:lstStyle/>
          <a:p>
            <a:pPr eaLnBrk="1" hangingPunct="1">
              <a:lnSpc>
                <a:spcPct val="90000"/>
              </a:lnSpc>
            </a:pPr>
            <a:r>
              <a:rPr lang="en-US" sz="4000" b="0" dirty="0" smtClean="0">
                <a:latin typeface="Arial" panose="020B0604020202020204" pitchFamily="34" charset="0"/>
              </a:rPr>
              <a:t>22 days of unused sick leave equals one month </a:t>
            </a:r>
          </a:p>
          <a:p>
            <a:pPr eaLnBrk="1" hangingPunct="1">
              <a:lnSpc>
                <a:spcPct val="90000"/>
              </a:lnSpc>
            </a:pPr>
            <a:r>
              <a:rPr lang="en-US" sz="4000" b="0" dirty="0" smtClean="0">
                <a:latin typeface="Arial" panose="020B0604020202020204" pitchFamily="34" charset="0"/>
              </a:rPr>
              <a:t>If 11 or more days remain, an additional month is credited</a:t>
            </a:r>
          </a:p>
          <a:p>
            <a:pPr eaLnBrk="1" hangingPunct="1">
              <a:lnSpc>
                <a:spcPct val="90000"/>
              </a:lnSpc>
            </a:pPr>
            <a:r>
              <a:rPr lang="en-US" sz="4000" b="0" dirty="0" smtClean="0">
                <a:latin typeface="Arial" panose="020B0604020202020204" pitchFamily="34" charset="0"/>
              </a:rPr>
              <a:t>Maximum of 15 sick days per year of service may be credited</a:t>
            </a:r>
          </a:p>
        </p:txBody>
      </p:sp>
      <p:sp>
        <p:nvSpPr>
          <p:cNvPr id="28676" name="Rectangle 3"/>
          <p:cNvSpPr>
            <a:spLocks noGrp="1" noChangeArrowheads="1"/>
          </p:cNvSpPr>
          <p:nvPr>
            <p:ph type="sldNum" sz="quarter" idx="12"/>
          </p:nvPr>
        </p:nvSpPr>
        <p:spPr>
          <a:noFill/>
        </p:spPr>
        <p:txBody>
          <a:bodyPr/>
          <a:lstStyle/>
          <a:p>
            <a:fld id="{124F64A2-72A6-4B2B-9CE9-34849E613A32}" type="slidenum">
              <a:rPr lang="en-US" smtClean="0"/>
              <a:pPr/>
              <a:t>27</a:t>
            </a:fld>
            <a:endParaRPr 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rPr>
              <a:t>Information Regarding VSP</a:t>
            </a:r>
            <a:endParaRPr lang="en-US" dirty="0">
              <a:latin typeface="Arial" panose="020B0604020202020204" pitchFamily="34" charset="0"/>
            </a:endParaRPr>
          </a:p>
        </p:txBody>
      </p:sp>
      <p:sp>
        <p:nvSpPr>
          <p:cNvPr id="3" name="Content Placeholder 2"/>
          <p:cNvSpPr>
            <a:spLocks noGrp="1"/>
          </p:cNvSpPr>
          <p:nvPr>
            <p:ph idx="1"/>
          </p:nvPr>
        </p:nvSpPr>
        <p:spPr/>
        <p:txBody>
          <a:bodyPr/>
          <a:lstStyle/>
          <a:p>
            <a:pPr marL="0" indent="0">
              <a:buNone/>
            </a:pPr>
            <a:r>
              <a:rPr lang="en-US" dirty="0" smtClean="0">
                <a:latin typeface="Arial" panose="020B0604020202020204" pitchFamily="34" charset="0"/>
              </a:rPr>
              <a:t>All questions regarding VSP should be directed to one of the following resources</a:t>
            </a:r>
          </a:p>
          <a:p>
            <a:r>
              <a:rPr lang="en-US" dirty="0" smtClean="0">
                <a:latin typeface="Arial" panose="020B0604020202020204" pitchFamily="34" charset="0"/>
              </a:rPr>
              <a:t>DBM website at </a:t>
            </a:r>
            <a:r>
              <a:rPr lang="en-US" u="sng" dirty="0" smtClean="0">
                <a:latin typeface="Arial" panose="020B0604020202020204" pitchFamily="34" charset="0"/>
                <a:hlinkClick r:id="rId2"/>
              </a:rPr>
              <a:t>www.dbm.maryland.gov</a:t>
            </a:r>
            <a:r>
              <a:rPr lang="en-US" u="sng" dirty="0" smtClean="0">
                <a:latin typeface="Arial" panose="020B0604020202020204" pitchFamily="34" charset="0"/>
              </a:rPr>
              <a:t>  </a:t>
            </a:r>
          </a:p>
          <a:p>
            <a:r>
              <a:rPr lang="en-US" dirty="0" smtClean="0">
                <a:latin typeface="Arial" panose="020B0604020202020204" pitchFamily="34" charset="0"/>
              </a:rPr>
              <a:t>DBM call 410-767-6831 or </a:t>
            </a:r>
          </a:p>
          <a:p>
            <a:pPr marL="0" indent="0">
              <a:buNone/>
            </a:pPr>
            <a:r>
              <a:rPr lang="en-US" dirty="0">
                <a:latin typeface="Arial" panose="020B0604020202020204" pitchFamily="34" charset="0"/>
              </a:rPr>
              <a:t> </a:t>
            </a:r>
            <a:r>
              <a:rPr lang="en-US" dirty="0" smtClean="0">
                <a:latin typeface="Arial" panose="020B0604020202020204" pitchFamily="34" charset="0"/>
              </a:rPr>
              <a:t>  toll free 1-855-500-4661</a:t>
            </a:r>
          </a:p>
          <a:p>
            <a:r>
              <a:rPr lang="en-US" dirty="0" smtClean="0">
                <a:latin typeface="Arial" panose="020B0604020202020204" pitchFamily="34" charset="0"/>
              </a:rPr>
              <a:t>VSP Administrator at </a:t>
            </a:r>
            <a:r>
              <a:rPr lang="en-US" u="sng" dirty="0" smtClean="0">
                <a:latin typeface="Arial" panose="020B0604020202020204" pitchFamily="34" charset="0"/>
                <a:hlinkClick r:id="rId3"/>
              </a:rPr>
              <a:t>vsp</a:t>
            </a:r>
            <a:r>
              <a:rPr lang="en-US" u="sng" dirty="0" smtClean="0">
                <a:latin typeface="Arial" panose="020B0604020202020204" pitchFamily="34" charset="0"/>
                <a:hlinkClick r:id="rId3"/>
              </a:rPr>
              <a:t>.administrator@maryland.gov</a:t>
            </a:r>
            <a:r>
              <a:rPr lang="en-US" u="sng" dirty="0" smtClean="0">
                <a:latin typeface="Arial" panose="020B0604020202020204" pitchFamily="34" charset="0"/>
              </a:rPr>
              <a:t>  </a:t>
            </a:r>
            <a:endParaRPr lang="en-US" u="sng" dirty="0" smtClean="0">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DBB8F54F-F8BB-4E92-92DA-AE18F86E2652}"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a:xfrm>
            <a:off x="693051" y="218449"/>
            <a:ext cx="8257518" cy="5971262"/>
          </a:xfrm>
        </p:spPr>
        <p:txBody>
          <a:bodyPr>
            <a:normAutofit/>
          </a:bodyPr>
          <a:lstStyle/>
          <a:p>
            <a:pPr eaLnBrk="1" hangingPunct="1">
              <a:lnSpc>
                <a:spcPct val="90000"/>
              </a:lnSpc>
              <a:spcBef>
                <a:spcPct val="0"/>
              </a:spcBef>
              <a:buFont typeface="Wingdings" pitchFamily="2" charset="2"/>
              <a:buNone/>
            </a:pPr>
            <a:r>
              <a:rPr lang="en-US" dirty="0" smtClean="0"/>
              <a:t>		</a:t>
            </a:r>
            <a:r>
              <a:rPr lang="en-US" sz="2400" b="1" dirty="0" smtClean="0">
                <a:latin typeface="Arial" panose="020B0604020202020204" pitchFamily="34" charset="0"/>
              </a:rPr>
              <a:t>Telephone</a:t>
            </a:r>
          </a:p>
          <a:p>
            <a:pPr eaLnBrk="1" hangingPunct="1">
              <a:lnSpc>
                <a:spcPct val="90000"/>
              </a:lnSpc>
              <a:spcBef>
                <a:spcPct val="0"/>
              </a:spcBef>
              <a:buFont typeface="Wingdings" pitchFamily="2" charset="2"/>
              <a:buNone/>
            </a:pPr>
            <a:r>
              <a:rPr lang="en-US" sz="2800" dirty="0" smtClean="0">
                <a:latin typeface="Arial" panose="020B0604020202020204" pitchFamily="34" charset="0"/>
              </a:rPr>
              <a:t>		</a:t>
            </a:r>
            <a:r>
              <a:rPr lang="en-US" sz="2400" b="0" dirty="0" smtClean="0">
                <a:latin typeface="Arial" panose="020B0604020202020204" pitchFamily="34" charset="0"/>
              </a:rPr>
              <a:t>410-625-5555 or</a:t>
            </a:r>
          </a:p>
          <a:p>
            <a:pPr eaLnBrk="1" hangingPunct="1">
              <a:lnSpc>
                <a:spcPct val="90000"/>
              </a:lnSpc>
              <a:spcBef>
                <a:spcPct val="0"/>
              </a:spcBef>
              <a:buFont typeface="Wingdings" pitchFamily="2" charset="2"/>
              <a:buNone/>
            </a:pPr>
            <a:r>
              <a:rPr lang="en-US" sz="2400" b="0" dirty="0" smtClean="0">
                <a:latin typeface="Arial" panose="020B0604020202020204" pitchFamily="34" charset="0"/>
              </a:rPr>
              <a:t>		toll-free 1-800-492-5909</a:t>
            </a:r>
          </a:p>
          <a:p>
            <a:pPr eaLnBrk="1" hangingPunct="1">
              <a:lnSpc>
                <a:spcPct val="90000"/>
              </a:lnSpc>
              <a:spcBef>
                <a:spcPct val="0"/>
              </a:spcBef>
              <a:buFont typeface="Wingdings" pitchFamily="2" charset="2"/>
              <a:buNone/>
            </a:pPr>
            <a:endParaRPr lang="en-US" sz="1600" b="1" dirty="0" smtClean="0">
              <a:latin typeface="Arial" panose="020B0604020202020204" pitchFamily="34" charset="0"/>
            </a:endParaRPr>
          </a:p>
          <a:p>
            <a:pPr eaLnBrk="1" hangingPunct="1">
              <a:lnSpc>
                <a:spcPct val="90000"/>
              </a:lnSpc>
              <a:spcBef>
                <a:spcPct val="0"/>
              </a:spcBef>
              <a:buFont typeface="Wingdings" pitchFamily="2" charset="2"/>
              <a:buNone/>
            </a:pPr>
            <a:r>
              <a:rPr lang="en-US" sz="2800" b="1" dirty="0" smtClean="0">
                <a:latin typeface="Arial" panose="020B0604020202020204" pitchFamily="34" charset="0"/>
              </a:rPr>
              <a:t>		</a:t>
            </a:r>
            <a:r>
              <a:rPr lang="en-US" sz="2400" b="1" dirty="0" smtClean="0">
                <a:latin typeface="Arial" panose="020B0604020202020204" pitchFamily="34" charset="0"/>
              </a:rPr>
              <a:t>Mail/Office Visits</a:t>
            </a:r>
            <a:endParaRPr lang="en-US" sz="2400" dirty="0" smtClean="0">
              <a:latin typeface="Arial" panose="020B0604020202020204" pitchFamily="34" charset="0"/>
            </a:endParaRPr>
          </a:p>
          <a:p>
            <a:pPr eaLnBrk="1" hangingPunct="1">
              <a:lnSpc>
                <a:spcPct val="90000"/>
              </a:lnSpc>
              <a:spcBef>
                <a:spcPct val="0"/>
              </a:spcBef>
              <a:buFont typeface="Wingdings" pitchFamily="2" charset="2"/>
              <a:buNone/>
            </a:pPr>
            <a:r>
              <a:rPr lang="en-US" sz="2400" dirty="0" smtClean="0">
                <a:latin typeface="Arial" panose="020B0604020202020204" pitchFamily="34" charset="0"/>
              </a:rPr>
              <a:t>		Maryland </a:t>
            </a:r>
            <a:r>
              <a:rPr lang="en-US" sz="2400" b="0" dirty="0" smtClean="0">
                <a:latin typeface="Arial" panose="020B0604020202020204" pitchFamily="34" charset="0"/>
              </a:rPr>
              <a:t>State Retirement Agency </a:t>
            </a:r>
          </a:p>
          <a:p>
            <a:pPr eaLnBrk="1" hangingPunct="1">
              <a:lnSpc>
                <a:spcPct val="90000"/>
              </a:lnSpc>
              <a:spcBef>
                <a:spcPct val="0"/>
              </a:spcBef>
              <a:buFont typeface="Wingdings" pitchFamily="2" charset="2"/>
              <a:buNone/>
            </a:pPr>
            <a:r>
              <a:rPr lang="en-US" sz="2400" b="0" dirty="0" smtClean="0">
                <a:latin typeface="Arial" panose="020B0604020202020204" pitchFamily="34" charset="0"/>
              </a:rPr>
              <a:t>		120 East Baltimore St., 14th Fl.</a:t>
            </a:r>
          </a:p>
          <a:p>
            <a:pPr eaLnBrk="1" hangingPunct="1">
              <a:lnSpc>
                <a:spcPct val="90000"/>
              </a:lnSpc>
              <a:spcBef>
                <a:spcPct val="0"/>
              </a:spcBef>
              <a:buFont typeface="Wingdings" pitchFamily="2" charset="2"/>
              <a:buNone/>
            </a:pPr>
            <a:r>
              <a:rPr lang="en-US" sz="2400" b="0" dirty="0" smtClean="0">
                <a:latin typeface="Arial" panose="020B0604020202020204" pitchFamily="34" charset="0"/>
              </a:rPr>
              <a:t>		Baltimore, MD 21202-6700</a:t>
            </a:r>
          </a:p>
          <a:p>
            <a:pPr eaLnBrk="1" hangingPunct="1">
              <a:lnSpc>
                <a:spcPct val="90000"/>
              </a:lnSpc>
              <a:spcBef>
                <a:spcPct val="0"/>
              </a:spcBef>
              <a:buFont typeface="Wingdings" pitchFamily="2" charset="2"/>
              <a:buNone/>
            </a:pPr>
            <a:endParaRPr lang="en-US" sz="1600" dirty="0" smtClean="0">
              <a:latin typeface="Arial" panose="020B0604020202020204" pitchFamily="34" charset="0"/>
            </a:endParaRPr>
          </a:p>
          <a:p>
            <a:pPr eaLnBrk="1" hangingPunct="1">
              <a:lnSpc>
                <a:spcPct val="90000"/>
              </a:lnSpc>
              <a:spcBef>
                <a:spcPct val="0"/>
              </a:spcBef>
              <a:buFont typeface="Wingdings" pitchFamily="2" charset="2"/>
              <a:buNone/>
            </a:pPr>
            <a:r>
              <a:rPr lang="en-US" sz="2800" dirty="0" smtClean="0">
                <a:latin typeface="Arial" panose="020B0604020202020204" pitchFamily="34" charset="0"/>
              </a:rPr>
              <a:t>		</a:t>
            </a:r>
            <a:r>
              <a:rPr lang="en-US" sz="2400" b="1" dirty="0" smtClean="0">
                <a:latin typeface="Arial" panose="020B0604020202020204" pitchFamily="34" charset="0"/>
              </a:rPr>
              <a:t>Internet Web Site</a:t>
            </a:r>
            <a:endParaRPr lang="en-US" sz="2400" dirty="0" smtClean="0">
              <a:latin typeface="Arial" panose="020B0604020202020204" pitchFamily="34" charset="0"/>
            </a:endParaRPr>
          </a:p>
          <a:p>
            <a:pPr eaLnBrk="1" hangingPunct="1">
              <a:lnSpc>
                <a:spcPct val="90000"/>
              </a:lnSpc>
              <a:spcBef>
                <a:spcPct val="0"/>
              </a:spcBef>
              <a:buFont typeface="Wingdings" pitchFamily="2" charset="2"/>
              <a:buNone/>
            </a:pPr>
            <a:r>
              <a:rPr lang="en-US" sz="2400" dirty="0" smtClean="0">
                <a:latin typeface="Arial" panose="020B0604020202020204" pitchFamily="34" charset="0"/>
              </a:rPr>
              <a:t>		</a:t>
            </a:r>
            <a:r>
              <a:rPr lang="en-US" sz="2400" b="0" dirty="0" smtClean="0">
                <a:latin typeface="Arial" panose="020B0604020202020204" pitchFamily="34" charset="0"/>
                <a:hlinkClick r:id="rId3"/>
              </a:rPr>
              <a:t>www.sra.maryland.gov</a:t>
            </a:r>
            <a:r>
              <a:rPr lang="en-US" sz="2400" b="0" dirty="0" smtClean="0">
                <a:latin typeface="Arial" panose="020B0604020202020204" pitchFamily="34" charset="0"/>
              </a:rPr>
              <a:t> </a:t>
            </a:r>
          </a:p>
          <a:p>
            <a:pPr eaLnBrk="1" hangingPunct="1">
              <a:lnSpc>
                <a:spcPct val="90000"/>
              </a:lnSpc>
              <a:spcBef>
                <a:spcPct val="0"/>
              </a:spcBef>
              <a:buFont typeface="Wingdings" pitchFamily="2" charset="2"/>
              <a:buNone/>
            </a:pPr>
            <a:endParaRPr lang="en-US" sz="1600" dirty="0" smtClean="0">
              <a:latin typeface="Arial" panose="020B0604020202020204" pitchFamily="34" charset="0"/>
            </a:endParaRPr>
          </a:p>
          <a:p>
            <a:pPr eaLnBrk="1" hangingPunct="1">
              <a:lnSpc>
                <a:spcPct val="90000"/>
              </a:lnSpc>
              <a:spcBef>
                <a:spcPct val="0"/>
              </a:spcBef>
              <a:buFont typeface="Wingdings" pitchFamily="2" charset="2"/>
              <a:buNone/>
            </a:pPr>
            <a:r>
              <a:rPr lang="en-US" sz="2800" dirty="0" smtClean="0">
                <a:latin typeface="Arial" panose="020B0604020202020204" pitchFamily="34" charset="0"/>
              </a:rPr>
              <a:t>		</a:t>
            </a:r>
            <a:r>
              <a:rPr lang="en-US" sz="2400" b="1" dirty="0" smtClean="0">
                <a:latin typeface="Arial" panose="020B0604020202020204" pitchFamily="34" charset="0"/>
              </a:rPr>
              <a:t>E-Mail</a:t>
            </a:r>
            <a:endParaRPr lang="en-US" sz="2400" dirty="0" smtClean="0">
              <a:latin typeface="Arial" panose="020B0604020202020204" pitchFamily="34" charset="0"/>
            </a:endParaRPr>
          </a:p>
          <a:p>
            <a:pPr eaLnBrk="1" hangingPunct="1">
              <a:lnSpc>
                <a:spcPct val="90000"/>
              </a:lnSpc>
              <a:spcBef>
                <a:spcPct val="0"/>
              </a:spcBef>
              <a:buFont typeface="Wingdings" pitchFamily="2" charset="2"/>
              <a:buNone/>
            </a:pPr>
            <a:r>
              <a:rPr lang="en-US" sz="2400" dirty="0" smtClean="0">
                <a:latin typeface="Arial" panose="020B0604020202020204" pitchFamily="34" charset="0"/>
              </a:rPr>
              <a:t>	</a:t>
            </a:r>
            <a:r>
              <a:rPr lang="en-US" sz="2400" smtClean="0">
                <a:latin typeface="Arial" panose="020B0604020202020204" pitchFamily="34" charset="0"/>
              </a:rPr>
              <a:t>	</a:t>
            </a:r>
            <a:r>
              <a:rPr lang="en-US" sz="2400" b="0" smtClean="0">
                <a:latin typeface="Arial" panose="020B0604020202020204" pitchFamily="34" charset="0"/>
                <a:hlinkClick r:id="rId4"/>
              </a:rPr>
              <a:t>sra@sra.state.md.us</a:t>
            </a:r>
            <a:r>
              <a:rPr lang="en-US" sz="2400" b="0" smtClean="0">
                <a:latin typeface="Arial" panose="020B0604020202020204" pitchFamily="34" charset="0"/>
              </a:rPr>
              <a:t> </a:t>
            </a:r>
            <a:endParaRPr lang="en-US" sz="2400" b="0" dirty="0" smtClean="0">
              <a:latin typeface="Arial" panose="020B0604020202020204" pitchFamily="34" charset="0"/>
            </a:endParaRPr>
          </a:p>
          <a:p>
            <a:pPr eaLnBrk="1" hangingPunct="1">
              <a:lnSpc>
                <a:spcPct val="90000"/>
              </a:lnSpc>
              <a:spcBef>
                <a:spcPct val="0"/>
              </a:spcBef>
              <a:buFont typeface="Wingdings" pitchFamily="2" charset="2"/>
              <a:buNone/>
            </a:pPr>
            <a:endParaRPr lang="en-US" sz="1600" dirty="0" smtClean="0">
              <a:latin typeface="Arial" panose="020B0604020202020204" pitchFamily="34" charset="0"/>
            </a:endParaRPr>
          </a:p>
          <a:p>
            <a:pPr eaLnBrk="1" hangingPunct="1">
              <a:lnSpc>
                <a:spcPct val="90000"/>
              </a:lnSpc>
              <a:spcBef>
                <a:spcPct val="0"/>
              </a:spcBef>
              <a:buFont typeface="Wingdings" pitchFamily="2" charset="2"/>
              <a:buNone/>
            </a:pPr>
            <a:r>
              <a:rPr lang="en-US" sz="2800" dirty="0" smtClean="0">
                <a:latin typeface="Arial" panose="020B0604020202020204" pitchFamily="34" charset="0"/>
              </a:rPr>
              <a:t>		</a:t>
            </a:r>
            <a:r>
              <a:rPr lang="en-US" sz="2400" b="1" dirty="0" smtClean="0">
                <a:latin typeface="Arial" panose="020B0604020202020204" pitchFamily="34" charset="0"/>
              </a:rPr>
              <a:t>Information</a:t>
            </a:r>
          </a:p>
          <a:p>
            <a:pPr eaLnBrk="1" hangingPunct="1">
              <a:lnSpc>
                <a:spcPct val="90000"/>
              </a:lnSpc>
              <a:spcBef>
                <a:spcPct val="0"/>
              </a:spcBef>
              <a:buFont typeface="Wingdings" pitchFamily="2" charset="2"/>
              <a:buNone/>
            </a:pPr>
            <a:r>
              <a:rPr lang="en-US" sz="2400" dirty="0" smtClean="0">
                <a:latin typeface="Arial" panose="020B0604020202020204" pitchFamily="34" charset="0"/>
              </a:rPr>
              <a:t>		</a:t>
            </a:r>
            <a:r>
              <a:rPr lang="en-US" sz="2400" b="0" i="1" dirty="0" smtClean="0">
                <a:latin typeface="Arial" panose="020B0604020202020204" pitchFamily="34" charset="0"/>
              </a:rPr>
              <a:t>The Mentor	             Personal Statement of Benefits</a:t>
            </a:r>
            <a:endParaRPr lang="en-US" sz="2400" b="0" dirty="0" smtClean="0">
              <a:latin typeface="Arial" panose="020B0604020202020204" pitchFamily="34" charset="0"/>
            </a:endParaRPr>
          </a:p>
        </p:txBody>
      </p:sp>
      <p:sp>
        <p:nvSpPr>
          <p:cNvPr id="35844" name="Rectangle 3"/>
          <p:cNvSpPr>
            <a:spLocks noGrp="1" noChangeArrowheads="1"/>
          </p:cNvSpPr>
          <p:nvPr>
            <p:ph type="sldNum" sz="quarter" idx="12"/>
          </p:nvPr>
        </p:nvSpPr>
        <p:spPr>
          <a:noFill/>
        </p:spPr>
        <p:txBody>
          <a:bodyPr/>
          <a:lstStyle/>
          <a:p>
            <a:fld id="{EAB622CB-8E25-4AEC-AD41-5F20743EC93F}" type="slidenum">
              <a:rPr lang="en-US" smtClean="0"/>
              <a:pPr/>
              <a:t>29</a:t>
            </a:fld>
            <a:endParaRPr lang="en-US" dirty="0" smtClean="0"/>
          </a:p>
        </p:txBody>
      </p:sp>
      <p:pic>
        <p:nvPicPr>
          <p:cNvPr id="35845" name="Picture 5" descr="E-Mail 03"/>
          <p:cNvPicPr>
            <a:picLocks noChangeAspect="1" noChangeArrowheads="1"/>
          </p:cNvPicPr>
          <p:nvPr/>
        </p:nvPicPr>
        <p:blipFill>
          <a:blip r:embed="rId5" cstate="print"/>
          <a:srcRect/>
          <a:stretch>
            <a:fillRect/>
          </a:stretch>
        </p:blipFill>
        <p:spPr bwMode="auto">
          <a:xfrm>
            <a:off x="474699" y="4255028"/>
            <a:ext cx="934566" cy="640080"/>
          </a:xfrm>
          <a:prstGeom prst="rect">
            <a:avLst/>
          </a:prstGeom>
          <a:noFill/>
          <a:ln w="9525">
            <a:noFill/>
            <a:miter lim="800000"/>
            <a:headEnd/>
            <a:tailEnd/>
          </a:ln>
        </p:spPr>
      </p:pic>
      <p:pic>
        <p:nvPicPr>
          <p:cNvPr id="35846" name="Picture 6" descr="Mailbox 08"/>
          <p:cNvPicPr>
            <a:picLocks noChangeAspect="1" noChangeArrowheads="1"/>
          </p:cNvPicPr>
          <p:nvPr/>
        </p:nvPicPr>
        <p:blipFill>
          <a:blip r:embed="rId6" cstate="print"/>
          <a:srcRect/>
          <a:stretch>
            <a:fillRect/>
          </a:stretch>
        </p:blipFill>
        <p:spPr bwMode="auto">
          <a:xfrm>
            <a:off x="253268" y="1758546"/>
            <a:ext cx="1350499" cy="822960"/>
          </a:xfrm>
          <a:prstGeom prst="rect">
            <a:avLst/>
          </a:prstGeom>
          <a:noFill/>
          <a:ln w="9525">
            <a:noFill/>
            <a:miter lim="800000"/>
            <a:headEnd/>
            <a:tailEnd/>
          </a:ln>
        </p:spPr>
      </p:pic>
      <p:grpSp>
        <p:nvGrpSpPr>
          <p:cNvPr id="2" name="Group 11"/>
          <p:cNvGrpSpPr>
            <a:grpSpLocks noChangeAspect="1"/>
          </p:cNvGrpSpPr>
          <p:nvPr/>
        </p:nvGrpSpPr>
        <p:grpSpPr bwMode="auto">
          <a:xfrm>
            <a:off x="300604" y="208601"/>
            <a:ext cx="1255829" cy="914400"/>
            <a:chOff x="364" y="744"/>
            <a:chExt cx="960" cy="522"/>
          </a:xfrm>
        </p:grpSpPr>
        <p:sp>
          <p:nvSpPr>
            <p:cNvPr id="35851" name="AutoShape 10"/>
            <p:cNvSpPr>
              <a:spLocks noChangeAspect="1" noChangeArrowheads="1" noTextEdit="1"/>
            </p:cNvSpPr>
            <p:nvPr/>
          </p:nvSpPr>
          <p:spPr bwMode="auto">
            <a:xfrm>
              <a:off x="364" y="744"/>
              <a:ext cx="960" cy="522"/>
            </a:xfrm>
            <a:prstGeom prst="rect">
              <a:avLst/>
            </a:prstGeom>
            <a:noFill/>
            <a:ln w="9525">
              <a:noFill/>
              <a:miter lim="800000"/>
              <a:headEnd/>
              <a:tailEnd/>
            </a:ln>
          </p:spPr>
          <p:txBody>
            <a:bodyPr/>
            <a:lstStyle/>
            <a:p>
              <a:endParaRPr lang="en-US"/>
            </a:p>
          </p:txBody>
        </p:sp>
        <p:sp>
          <p:nvSpPr>
            <p:cNvPr id="35852" name="Freeform 12"/>
            <p:cNvSpPr>
              <a:spLocks/>
            </p:cNvSpPr>
            <p:nvPr/>
          </p:nvSpPr>
          <p:spPr bwMode="auto">
            <a:xfrm>
              <a:off x="364" y="744"/>
              <a:ext cx="34" cy="14"/>
            </a:xfrm>
            <a:custGeom>
              <a:avLst/>
              <a:gdLst>
                <a:gd name="T0" fmla="*/ 0 w 136"/>
                <a:gd name="T1" fmla="*/ 0 h 82"/>
                <a:gd name="T2" fmla="*/ 0 w 136"/>
                <a:gd name="T3" fmla="*/ 0 h 82"/>
                <a:gd name="T4" fmla="*/ 0 w 136"/>
                <a:gd name="T5" fmla="*/ 0 h 82"/>
                <a:gd name="T6" fmla="*/ 0 w 136"/>
                <a:gd name="T7" fmla="*/ 0 h 82"/>
                <a:gd name="T8" fmla="*/ 0 w 136"/>
                <a:gd name="T9" fmla="*/ 0 h 82"/>
                <a:gd name="T10" fmla="*/ 0 w 136"/>
                <a:gd name="T11" fmla="*/ 0 h 82"/>
                <a:gd name="T12" fmla="*/ 0 w 136"/>
                <a:gd name="T13" fmla="*/ 0 h 82"/>
                <a:gd name="T14" fmla="*/ 0 w 136"/>
                <a:gd name="T15" fmla="*/ 0 h 82"/>
                <a:gd name="T16" fmla="*/ 0 w 136"/>
                <a:gd name="T17" fmla="*/ 0 h 82"/>
                <a:gd name="T18" fmla="*/ 0 w 136"/>
                <a:gd name="T19" fmla="*/ 0 h 82"/>
                <a:gd name="T20" fmla="*/ 0 w 136"/>
                <a:gd name="T21" fmla="*/ 0 h 82"/>
                <a:gd name="T22" fmla="*/ 0 w 136"/>
                <a:gd name="T23" fmla="*/ 0 h 82"/>
                <a:gd name="T24" fmla="*/ 0 w 136"/>
                <a:gd name="T25" fmla="*/ 0 h 82"/>
                <a:gd name="T26" fmla="*/ 0 w 136"/>
                <a:gd name="T27" fmla="*/ 0 h 82"/>
                <a:gd name="T28" fmla="*/ 0 w 136"/>
                <a:gd name="T29" fmla="*/ 0 h 82"/>
                <a:gd name="T30" fmla="*/ 0 w 136"/>
                <a:gd name="T31" fmla="*/ 0 h 82"/>
                <a:gd name="T32" fmla="*/ 0 w 136"/>
                <a:gd name="T33" fmla="*/ 0 h 82"/>
                <a:gd name="T34" fmla="*/ 0 w 136"/>
                <a:gd name="T35" fmla="*/ 0 h 82"/>
                <a:gd name="T36" fmla="*/ 0 w 136"/>
                <a:gd name="T37" fmla="*/ 0 h 82"/>
                <a:gd name="T38" fmla="*/ 0 w 136"/>
                <a:gd name="T39" fmla="*/ 0 h 82"/>
                <a:gd name="T40" fmla="*/ 0 w 136"/>
                <a:gd name="T41" fmla="*/ 0 h 82"/>
                <a:gd name="T42" fmla="*/ 0 w 136"/>
                <a:gd name="T43" fmla="*/ 0 h 82"/>
                <a:gd name="T44" fmla="*/ 0 w 136"/>
                <a:gd name="T45" fmla="*/ 0 h 82"/>
                <a:gd name="T46" fmla="*/ 0 w 136"/>
                <a:gd name="T47" fmla="*/ 0 h 82"/>
                <a:gd name="T48" fmla="*/ 0 w 136"/>
                <a:gd name="T49" fmla="*/ 0 h 82"/>
                <a:gd name="T50" fmla="*/ 0 w 136"/>
                <a:gd name="T51" fmla="*/ 0 h 82"/>
                <a:gd name="T52" fmla="*/ 0 w 136"/>
                <a:gd name="T53" fmla="*/ 0 h 82"/>
                <a:gd name="T54" fmla="*/ 0 w 136"/>
                <a:gd name="T55" fmla="*/ 0 h 82"/>
                <a:gd name="T56" fmla="*/ 0 w 136"/>
                <a:gd name="T57" fmla="*/ 0 h 82"/>
                <a:gd name="T58" fmla="*/ 0 w 136"/>
                <a:gd name="T59" fmla="*/ 0 h 82"/>
                <a:gd name="T60" fmla="*/ 0 w 136"/>
                <a:gd name="T61" fmla="*/ 0 h 82"/>
                <a:gd name="T62" fmla="*/ 0 w 136"/>
                <a:gd name="T63" fmla="*/ 0 h 82"/>
                <a:gd name="T64" fmla="*/ 0 w 136"/>
                <a:gd name="T65" fmla="*/ 0 h 8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6"/>
                <a:gd name="T100" fmla="*/ 0 h 82"/>
                <a:gd name="T101" fmla="*/ 136 w 136"/>
                <a:gd name="T102" fmla="*/ 82 h 8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6" h="82">
                  <a:moveTo>
                    <a:pt x="68" y="82"/>
                  </a:moveTo>
                  <a:lnTo>
                    <a:pt x="81" y="81"/>
                  </a:lnTo>
                  <a:lnTo>
                    <a:pt x="95" y="79"/>
                  </a:lnTo>
                  <a:lnTo>
                    <a:pt x="106" y="76"/>
                  </a:lnTo>
                  <a:lnTo>
                    <a:pt x="116" y="70"/>
                  </a:lnTo>
                  <a:lnTo>
                    <a:pt x="125" y="64"/>
                  </a:lnTo>
                  <a:lnTo>
                    <a:pt x="131" y="57"/>
                  </a:lnTo>
                  <a:lnTo>
                    <a:pt x="135" y="49"/>
                  </a:lnTo>
                  <a:lnTo>
                    <a:pt x="136" y="41"/>
                  </a:lnTo>
                  <a:lnTo>
                    <a:pt x="135" y="32"/>
                  </a:lnTo>
                  <a:lnTo>
                    <a:pt x="131" y="25"/>
                  </a:lnTo>
                  <a:lnTo>
                    <a:pt x="125" y="18"/>
                  </a:lnTo>
                  <a:lnTo>
                    <a:pt x="116" y="11"/>
                  </a:lnTo>
                  <a:lnTo>
                    <a:pt x="106" y="6"/>
                  </a:lnTo>
                  <a:lnTo>
                    <a:pt x="95" y="2"/>
                  </a:lnTo>
                  <a:lnTo>
                    <a:pt x="81" y="1"/>
                  </a:lnTo>
                  <a:lnTo>
                    <a:pt x="68" y="0"/>
                  </a:lnTo>
                  <a:lnTo>
                    <a:pt x="55" y="1"/>
                  </a:lnTo>
                  <a:lnTo>
                    <a:pt x="41" y="2"/>
                  </a:lnTo>
                  <a:lnTo>
                    <a:pt x="30" y="6"/>
                  </a:lnTo>
                  <a:lnTo>
                    <a:pt x="20" y="11"/>
                  </a:lnTo>
                  <a:lnTo>
                    <a:pt x="11" y="18"/>
                  </a:lnTo>
                  <a:lnTo>
                    <a:pt x="5" y="25"/>
                  </a:lnTo>
                  <a:lnTo>
                    <a:pt x="2" y="32"/>
                  </a:lnTo>
                  <a:lnTo>
                    <a:pt x="0" y="41"/>
                  </a:lnTo>
                  <a:lnTo>
                    <a:pt x="2" y="49"/>
                  </a:lnTo>
                  <a:lnTo>
                    <a:pt x="5" y="57"/>
                  </a:lnTo>
                  <a:lnTo>
                    <a:pt x="11" y="64"/>
                  </a:lnTo>
                  <a:lnTo>
                    <a:pt x="20" y="70"/>
                  </a:lnTo>
                  <a:lnTo>
                    <a:pt x="30" y="76"/>
                  </a:lnTo>
                  <a:lnTo>
                    <a:pt x="41" y="79"/>
                  </a:lnTo>
                  <a:lnTo>
                    <a:pt x="55" y="81"/>
                  </a:lnTo>
                  <a:lnTo>
                    <a:pt x="68" y="82"/>
                  </a:lnTo>
                  <a:close/>
                </a:path>
              </a:pathLst>
            </a:custGeom>
            <a:solidFill>
              <a:srgbClr val="FFFFFF"/>
            </a:solidFill>
            <a:ln w="9525">
              <a:noFill/>
              <a:round/>
              <a:headEnd/>
              <a:tailEnd/>
            </a:ln>
          </p:spPr>
          <p:txBody>
            <a:bodyPr/>
            <a:lstStyle/>
            <a:p>
              <a:endParaRPr lang="en-US"/>
            </a:p>
          </p:txBody>
        </p:sp>
        <p:sp>
          <p:nvSpPr>
            <p:cNvPr id="35853" name="Freeform 13"/>
            <p:cNvSpPr>
              <a:spLocks/>
            </p:cNvSpPr>
            <p:nvPr/>
          </p:nvSpPr>
          <p:spPr bwMode="auto">
            <a:xfrm>
              <a:off x="368" y="793"/>
              <a:ext cx="25" cy="9"/>
            </a:xfrm>
            <a:custGeom>
              <a:avLst/>
              <a:gdLst>
                <a:gd name="T0" fmla="*/ 0 w 99"/>
                <a:gd name="T1" fmla="*/ 0 h 56"/>
                <a:gd name="T2" fmla="*/ 0 w 99"/>
                <a:gd name="T3" fmla="*/ 0 h 56"/>
                <a:gd name="T4" fmla="*/ 0 w 99"/>
                <a:gd name="T5" fmla="*/ 0 h 56"/>
                <a:gd name="T6" fmla="*/ 0 w 99"/>
                <a:gd name="T7" fmla="*/ 0 h 56"/>
                <a:gd name="T8" fmla="*/ 0 w 99"/>
                <a:gd name="T9" fmla="*/ 0 h 56"/>
                <a:gd name="T10" fmla="*/ 0 w 99"/>
                <a:gd name="T11" fmla="*/ 0 h 56"/>
                <a:gd name="T12" fmla="*/ 0 w 99"/>
                <a:gd name="T13" fmla="*/ 0 h 56"/>
                <a:gd name="T14" fmla="*/ 0 w 99"/>
                <a:gd name="T15" fmla="*/ 0 h 56"/>
                <a:gd name="T16" fmla="*/ 0 w 99"/>
                <a:gd name="T17" fmla="*/ 0 h 56"/>
                <a:gd name="T18" fmla="*/ 0 w 99"/>
                <a:gd name="T19" fmla="*/ 0 h 56"/>
                <a:gd name="T20" fmla="*/ 0 w 99"/>
                <a:gd name="T21" fmla="*/ 0 h 56"/>
                <a:gd name="T22" fmla="*/ 0 w 99"/>
                <a:gd name="T23" fmla="*/ 0 h 56"/>
                <a:gd name="T24" fmla="*/ 0 w 99"/>
                <a:gd name="T25" fmla="*/ 0 h 56"/>
                <a:gd name="T26" fmla="*/ 0 w 99"/>
                <a:gd name="T27" fmla="*/ 0 h 56"/>
                <a:gd name="T28" fmla="*/ 0 w 99"/>
                <a:gd name="T29" fmla="*/ 0 h 56"/>
                <a:gd name="T30" fmla="*/ 0 w 99"/>
                <a:gd name="T31" fmla="*/ 0 h 56"/>
                <a:gd name="T32" fmla="*/ 0 w 99"/>
                <a:gd name="T33" fmla="*/ 0 h 56"/>
                <a:gd name="T34" fmla="*/ 0 w 99"/>
                <a:gd name="T35" fmla="*/ 0 h 56"/>
                <a:gd name="T36" fmla="*/ 0 w 99"/>
                <a:gd name="T37" fmla="*/ 0 h 56"/>
                <a:gd name="T38" fmla="*/ 0 w 99"/>
                <a:gd name="T39" fmla="*/ 0 h 56"/>
                <a:gd name="T40" fmla="*/ 0 w 99"/>
                <a:gd name="T41" fmla="*/ 0 h 56"/>
                <a:gd name="T42" fmla="*/ 0 w 99"/>
                <a:gd name="T43" fmla="*/ 0 h 56"/>
                <a:gd name="T44" fmla="*/ 0 w 99"/>
                <a:gd name="T45" fmla="*/ 0 h 56"/>
                <a:gd name="T46" fmla="*/ 0 w 99"/>
                <a:gd name="T47" fmla="*/ 0 h 56"/>
                <a:gd name="T48" fmla="*/ 0 w 99"/>
                <a:gd name="T49" fmla="*/ 0 h 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9"/>
                <a:gd name="T76" fmla="*/ 0 h 56"/>
                <a:gd name="T77" fmla="*/ 99 w 99"/>
                <a:gd name="T78" fmla="*/ 56 h 5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9" h="56">
                  <a:moveTo>
                    <a:pt x="51" y="56"/>
                  </a:moveTo>
                  <a:lnTo>
                    <a:pt x="70" y="54"/>
                  </a:lnTo>
                  <a:lnTo>
                    <a:pt x="86" y="48"/>
                  </a:lnTo>
                  <a:lnTo>
                    <a:pt x="97" y="38"/>
                  </a:lnTo>
                  <a:lnTo>
                    <a:pt x="99" y="27"/>
                  </a:lnTo>
                  <a:lnTo>
                    <a:pt x="97" y="17"/>
                  </a:lnTo>
                  <a:lnTo>
                    <a:pt x="86" y="8"/>
                  </a:lnTo>
                  <a:lnTo>
                    <a:pt x="70" y="2"/>
                  </a:lnTo>
                  <a:lnTo>
                    <a:pt x="51" y="0"/>
                  </a:lnTo>
                  <a:lnTo>
                    <a:pt x="41" y="0"/>
                  </a:lnTo>
                  <a:lnTo>
                    <a:pt x="32" y="2"/>
                  </a:lnTo>
                  <a:lnTo>
                    <a:pt x="22" y="3"/>
                  </a:lnTo>
                  <a:lnTo>
                    <a:pt x="17" y="8"/>
                  </a:lnTo>
                  <a:lnTo>
                    <a:pt x="9" y="11"/>
                  </a:lnTo>
                  <a:lnTo>
                    <a:pt x="4" y="17"/>
                  </a:lnTo>
                  <a:lnTo>
                    <a:pt x="3" y="21"/>
                  </a:lnTo>
                  <a:lnTo>
                    <a:pt x="0" y="27"/>
                  </a:lnTo>
                  <a:lnTo>
                    <a:pt x="3" y="33"/>
                  </a:lnTo>
                  <a:lnTo>
                    <a:pt x="4" y="38"/>
                  </a:lnTo>
                  <a:lnTo>
                    <a:pt x="9" y="44"/>
                  </a:lnTo>
                  <a:lnTo>
                    <a:pt x="17" y="48"/>
                  </a:lnTo>
                  <a:lnTo>
                    <a:pt x="22" y="53"/>
                  </a:lnTo>
                  <a:lnTo>
                    <a:pt x="32" y="54"/>
                  </a:lnTo>
                  <a:lnTo>
                    <a:pt x="41" y="56"/>
                  </a:lnTo>
                  <a:lnTo>
                    <a:pt x="51" y="56"/>
                  </a:lnTo>
                  <a:close/>
                </a:path>
              </a:pathLst>
            </a:custGeom>
            <a:solidFill>
              <a:srgbClr val="FFFFFF"/>
            </a:solidFill>
            <a:ln w="9525">
              <a:noFill/>
              <a:round/>
              <a:headEnd/>
              <a:tailEnd/>
            </a:ln>
          </p:spPr>
          <p:txBody>
            <a:bodyPr/>
            <a:lstStyle/>
            <a:p>
              <a:endParaRPr lang="en-US"/>
            </a:p>
          </p:txBody>
        </p:sp>
        <p:sp>
          <p:nvSpPr>
            <p:cNvPr id="35854" name="Freeform 14"/>
            <p:cNvSpPr>
              <a:spLocks/>
            </p:cNvSpPr>
            <p:nvPr/>
          </p:nvSpPr>
          <p:spPr bwMode="auto">
            <a:xfrm>
              <a:off x="442" y="769"/>
              <a:ext cx="19" cy="7"/>
            </a:xfrm>
            <a:custGeom>
              <a:avLst/>
              <a:gdLst>
                <a:gd name="T0" fmla="*/ 0 w 79"/>
                <a:gd name="T1" fmla="*/ 0 h 41"/>
                <a:gd name="T2" fmla="*/ 0 w 79"/>
                <a:gd name="T3" fmla="*/ 0 h 41"/>
                <a:gd name="T4" fmla="*/ 0 w 79"/>
                <a:gd name="T5" fmla="*/ 0 h 41"/>
                <a:gd name="T6" fmla="*/ 0 w 79"/>
                <a:gd name="T7" fmla="*/ 0 h 41"/>
                <a:gd name="T8" fmla="*/ 0 w 79"/>
                <a:gd name="T9" fmla="*/ 0 h 41"/>
                <a:gd name="T10" fmla="*/ 0 w 79"/>
                <a:gd name="T11" fmla="*/ 0 h 41"/>
                <a:gd name="T12" fmla="*/ 0 w 79"/>
                <a:gd name="T13" fmla="*/ 0 h 41"/>
                <a:gd name="T14" fmla="*/ 0 w 79"/>
                <a:gd name="T15" fmla="*/ 0 h 41"/>
                <a:gd name="T16" fmla="*/ 0 w 79"/>
                <a:gd name="T17" fmla="*/ 0 h 41"/>
                <a:gd name="T18" fmla="*/ 0 w 79"/>
                <a:gd name="T19" fmla="*/ 0 h 41"/>
                <a:gd name="T20" fmla="*/ 0 w 79"/>
                <a:gd name="T21" fmla="*/ 0 h 41"/>
                <a:gd name="T22" fmla="*/ 0 w 79"/>
                <a:gd name="T23" fmla="*/ 0 h 41"/>
                <a:gd name="T24" fmla="*/ 0 w 79"/>
                <a:gd name="T25" fmla="*/ 0 h 41"/>
                <a:gd name="T26" fmla="*/ 0 w 79"/>
                <a:gd name="T27" fmla="*/ 0 h 41"/>
                <a:gd name="T28" fmla="*/ 0 w 79"/>
                <a:gd name="T29" fmla="*/ 0 h 41"/>
                <a:gd name="T30" fmla="*/ 0 w 79"/>
                <a:gd name="T31" fmla="*/ 0 h 41"/>
                <a:gd name="T32" fmla="*/ 0 w 79"/>
                <a:gd name="T33" fmla="*/ 0 h 4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9"/>
                <a:gd name="T52" fmla="*/ 0 h 41"/>
                <a:gd name="T53" fmla="*/ 79 w 79"/>
                <a:gd name="T54" fmla="*/ 41 h 4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9" h="41">
                  <a:moveTo>
                    <a:pt x="41" y="41"/>
                  </a:moveTo>
                  <a:lnTo>
                    <a:pt x="56" y="40"/>
                  </a:lnTo>
                  <a:lnTo>
                    <a:pt x="67" y="34"/>
                  </a:lnTo>
                  <a:lnTo>
                    <a:pt x="75" y="29"/>
                  </a:lnTo>
                  <a:lnTo>
                    <a:pt x="79" y="20"/>
                  </a:lnTo>
                  <a:lnTo>
                    <a:pt x="75" y="12"/>
                  </a:lnTo>
                  <a:lnTo>
                    <a:pt x="67" y="5"/>
                  </a:lnTo>
                  <a:lnTo>
                    <a:pt x="56" y="1"/>
                  </a:lnTo>
                  <a:lnTo>
                    <a:pt x="41" y="0"/>
                  </a:lnTo>
                  <a:lnTo>
                    <a:pt x="26" y="1"/>
                  </a:lnTo>
                  <a:lnTo>
                    <a:pt x="12" y="5"/>
                  </a:lnTo>
                  <a:lnTo>
                    <a:pt x="4" y="12"/>
                  </a:lnTo>
                  <a:lnTo>
                    <a:pt x="0" y="20"/>
                  </a:lnTo>
                  <a:lnTo>
                    <a:pt x="4" y="29"/>
                  </a:lnTo>
                  <a:lnTo>
                    <a:pt x="12" y="34"/>
                  </a:lnTo>
                  <a:lnTo>
                    <a:pt x="26" y="40"/>
                  </a:lnTo>
                  <a:lnTo>
                    <a:pt x="41" y="41"/>
                  </a:lnTo>
                  <a:close/>
                </a:path>
              </a:pathLst>
            </a:custGeom>
            <a:solidFill>
              <a:srgbClr val="FFFFFF"/>
            </a:solidFill>
            <a:ln w="9525">
              <a:noFill/>
              <a:round/>
              <a:headEnd/>
              <a:tailEnd/>
            </a:ln>
          </p:spPr>
          <p:txBody>
            <a:bodyPr/>
            <a:lstStyle/>
            <a:p>
              <a:endParaRPr lang="en-US"/>
            </a:p>
          </p:txBody>
        </p:sp>
        <p:sp>
          <p:nvSpPr>
            <p:cNvPr id="35855" name="Freeform 15"/>
            <p:cNvSpPr>
              <a:spLocks/>
            </p:cNvSpPr>
            <p:nvPr/>
          </p:nvSpPr>
          <p:spPr bwMode="auto">
            <a:xfrm>
              <a:off x="518" y="896"/>
              <a:ext cx="761" cy="363"/>
            </a:xfrm>
            <a:custGeom>
              <a:avLst/>
              <a:gdLst>
                <a:gd name="T0" fmla="*/ 0 w 3043"/>
                <a:gd name="T1" fmla="*/ 0 h 2175"/>
                <a:gd name="T2" fmla="*/ 0 w 3043"/>
                <a:gd name="T3" fmla="*/ 0 h 2175"/>
                <a:gd name="T4" fmla="*/ 0 w 3043"/>
                <a:gd name="T5" fmla="*/ 0 h 2175"/>
                <a:gd name="T6" fmla="*/ 0 w 3043"/>
                <a:gd name="T7" fmla="*/ 0 h 2175"/>
                <a:gd name="T8" fmla="*/ 0 w 3043"/>
                <a:gd name="T9" fmla="*/ 0 h 2175"/>
                <a:gd name="T10" fmla="*/ 0 w 3043"/>
                <a:gd name="T11" fmla="*/ 0 h 2175"/>
                <a:gd name="T12" fmla="*/ 0 w 3043"/>
                <a:gd name="T13" fmla="*/ 0 h 2175"/>
                <a:gd name="T14" fmla="*/ 0 w 3043"/>
                <a:gd name="T15" fmla="*/ 0 h 2175"/>
                <a:gd name="T16" fmla="*/ 0 w 3043"/>
                <a:gd name="T17" fmla="*/ 0 h 2175"/>
                <a:gd name="T18" fmla="*/ 0 w 3043"/>
                <a:gd name="T19" fmla="*/ 0 h 2175"/>
                <a:gd name="T20" fmla="*/ 0 w 3043"/>
                <a:gd name="T21" fmla="*/ 0 h 2175"/>
                <a:gd name="T22" fmla="*/ 0 w 3043"/>
                <a:gd name="T23" fmla="*/ 0 h 2175"/>
                <a:gd name="T24" fmla="*/ 0 w 3043"/>
                <a:gd name="T25" fmla="*/ 0 h 2175"/>
                <a:gd name="T26" fmla="*/ 0 w 3043"/>
                <a:gd name="T27" fmla="*/ 0 h 2175"/>
                <a:gd name="T28" fmla="*/ 0 w 3043"/>
                <a:gd name="T29" fmla="*/ 0 h 2175"/>
                <a:gd name="T30" fmla="*/ 0 w 3043"/>
                <a:gd name="T31" fmla="*/ 0 h 2175"/>
                <a:gd name="T32" fmla="*/ 0 w 3043"/>
                <a:gd name="T33" fmla="*/ 0 h 2175"/>
                <a:gd name="T34" fmla="*/ 0 w 3043"/>
                <a:gd name="T35" fmla="*/ 0 h 2175"/>
                <a:gd name="T36" fmla="*/ 0 w 3043"/>
                <a:gd name="T37" fmla="*/ 0 h 2175"/>
                <a:gd name="T38" fmla="*/ 0 w 3043"/>
                <a:gd name="T39" fmla="*/ 0 h 2175"/>
                <a:gd name="T40" fmla="*/ 0 w 3043"/>
                <a:gd name="T41" fmla="*/ 0 h 2175"/>
                <a:gd name="T42" fmla="*/ 0 w 3043"/>
                <a:gd name="T43" fmla="*/ 0 h 2175"/>
                <a:gd name="T44" fmla="*/ 0 w 3043"/>
                <a:gd name="T45" fmla="*/ 0 h 2175"/>
                <a:gd name="T46" fmla="*/ 0 w 3043"/>
                <a:gd name="T47" fmla="*/ 0 h 2175"/>
                <a:gd name="T48" fmla="*/ 0 w 3043"/>
                <a:gd name="T49" fmla="*/ 0 h 2175"/>
                <a:gd name="T50" fmla="*/ 0 w 3043"/>
                <a:gd name="T51" fmla="*/ 0 h 2175"/>
                <a:gd name="T52" fmla="*/ 0 w 3043"/>
                <a:gd name="T53" fmla="*/ 0 h 2175"/>
                <a:gd name="T54" fmla="*/ 0 w 3043"/>
                <a:gd name="T55" fmla="*/ 0 h 2175"/>
                <a:gd name="T56" fmla="*/ 0 w 3043"/>
                <a:gd name="T57" fmla="*/ 0 h 2175"/>
                <a:gd name="T58" fmla="*/ 0 w 3043"/>
                <a:gd name="T59" fmla="*/ 0 h 2175"/>
                <a:gd name="T60" fmla="*/ 0 w 3043"/>
                <a:gd name="T61" fmla="*/ 0 h 2175"/>
                <a:gd name="T62" fmla="*/ 0 w 3043"/>
                <a:gd name="T63" fmla="*/ 0 h 2175"/>
                <a:gd name="T64" fmla="*/ 0 w 3043"/>
                <a:gd name="T65" fmla="*/ 0 h 2175"/>
                <a:gd name="T66" fmla="*/ 0 w 3043"/>
                <a:gd name="T67" fmla="*/ 0 h 2175"/>
                <a:gd name="T68" fmla="*/ 0 w 3043"/>
                <a:gd name="T69" fmla="*/ 0 h 2175"/>
                <a:gd name="T70" fmla="*/ 0 w 3043"/>
                <a:gd name="T71" fmla="*/ 0 h 2175"/>
                <a:gd name="T72" fmla="*/ 0 w 3043"/>
                <a:gd name="T73" fmla="*/ 0 h 2175"/>
                <a:gd name="T74" fmla="*/ 0 w 3043"/>
                <a:gd name="T75" fmla="*/ 0 h 2175"/>
                <a:gd name="T76" fmla="*/ 0 w 3043"/>
                <a:gd name="T77" fmla="*/ 0 h 2175"/>
                <a:gd name="T78" fmla="*/ 0 w 3043"/>
                <a:gd name="T79" fmla="*/ 0 h 2175"/>
                <a:gd name="T80" fmla="*/ 0 w 3043"/>
                <a:gd name="T81" fmla="*/ 0 h 2175"/>
                <a:gd name="T82" fmla="*/ 0 w 3043"/>
                <a:gd name="T83" fmla="*/ 0 h 2175"/>
                <a:gd name="T84" fmla="*/ 0 w 3043"/>
                <a:gd name="T85" fmla="*/ 0 h 2175"/>
                <a:gd name="T86" fmla="*/ 0 w 3043"/>
                <a:gd name="T87" fmla="*/ 0 h 2175"/>
                <a:gd name="T88" fmla="*/ 0 w 3043"/>
                <a:gd name="T89" fmla="*/ 0 h 2175"/>
                <a:gd name="T90" fmla="*/ 0 w 3043"/>
                <a:gd name="T91" fmla="*/ 0 h 2175"/>
                <a:gd name="T92" fmla="*/ 0 w 3043"/>
                <a:gd name="T93" fmla="*/ 0 h 2175"/>
                <a:gd name="T94" fmla="*/ 0 w 3043"/>
                <a:gd name="T95" fmla="*/ 0 h 2175"/>
                <a:gd name="T96" fmla="*/ 0 w 3043"/>
                <a:gd name="T97" fmla="*/ 0 h 2175"/>
                <a:gd name="T98" fmla="*/ 0 w 3043"/>
                <a:gd name="T99" fmla="*/ 0 h 2175"/>
                <a:gd name="T100" fmla="*/ 0 w 3043"/>
                <a:gd name="T101" fmla="*/ 0 h 217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043"/>
                <a:gd name="T154" fmla="*/ 0 h 2175"/>
                <a:gd name="T155" fmla="*/ 3043 w 3043"/>
                <a:gd name="T156" fmla="*/ 2175 h 217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043" h="2175">
                  <a:moveTo>
                    <a:pt x="1865" y="6"/>
                  </a:moveTo>
                  <a:lnTo>
                    <a:pt x="1907" y="2"/>
                  </a:lnTo>
                  <a:lnTo>
                    <a:pt x="1947" y="0"/>
                  </a:lnTo>
                  <a:lnTo>
                    <a:pt x="1989" y="1"/>
                  </a:lnTo>
                  <a:lnTo>
                    <a:pt x="2028" y="2"/>
                  </a:lnTo>
                  <a:lnTo>
                    <a:pt x="2070" y="7"/>
                  </a:lnTo>
                  <a:lnTo>
                    <a:pt x="2111" y="11"/>
                  </a:lnTo>
                  <a:lnTo>
                    <a:pt x="2151" y="16"/>
                  </a:lnTo>
                  <a:lnTo>
                    <a:pt x="2192" y="25"/>
                  </a:lnTo>
                  <a:lnTo>
                    <a:pt x="2232" y="33"/>
                  </a:lnTo>
                  <a:lnTo>
                    <a:pt x="2271" y="42"/>
                  </a:lnTo>
                  <a:lnTo>
                    <a:pt x="2310" y="52"/>
                  </a:lnTo>
                  <a:lnTo>
                    <a:pt x="2350" y="63"/>
                  </a:lnTo>
                  <a:lnTo>
                    <a:pt x="2388" y="73"/>
                  </a:lnTo>
                  <a:lnTo>
                    <a:pt x="2427" y="86"/>
                  </a:lnTo>
                  <a:lnTo>
                    <a:pt x="2465" y="96"/>
                  </a:lnTo>
                  <a:lnTo>
                    <a:pt x="2502" y="108"/>
                  </a:lnTo>
                  <a:lnTo>
                    <a:pt x="2552" y="127"/>
                  </a:lnTo>
                  <a:lnTo>
                    <a:pt x="2607" y="150"/>
                  </a:lnTo>
                  <a:lnTo>
                    <a:pt x="2660" y="172"/>
                  </a:lnTo>
                  <a:lnTo>
                    <a:pt x="2714" y="198"/>
                  </a:lnTo>
                  <a:lnTo>
                    <a:pt x="2767" y="225"/>
                  </a:lnTo>
                  <a:lnTo>
                    <a:pt x="2819" y="254"/>
                  </a:lnTo>
                  <a:lnTo>
                    <a:pt x="2867" y="285"/>
                  </a:lnTo>
                  <a:lnTo>
                    <a:pt x="2913" y="316"/>
                  </a:lnTo>
                  <a:lnTo>
                    <a:pt x="2951" y="352"/>
                  </a:lnTo>
                  <a:lnTo>
                    <a:pt x="2986" y="389"/>
                  </a:lnTo>
                  <a:lnTo>
                    <a:pt x="3011" y="428"/>
                  </a:lnTo>
                  <a:lnTo>
                    <a:pt x="3032" y="470"/>
                  </a:lnTo>
                  <a:lnTo>
                    <a:pt x="3042" y="515"/>
                  </a:lnTo>
                  <a:lnTo>
                    <a:pt x="3043" y="561"/>
                  </a:lnTo>
                  <a:lnTo>
                    <a:pt x="3034" y="612"/>
                  </a:lnTo>
                  <a:lnTo>
                    <a:pt x="3011" y="663"/>
                  </a:lnTo>
                  <a:lnTo>
                    <a:pt x="3000" y="681"/>
                  </a:lnTo>
                  <a:lnTo>
                    <a:pt x="2986" y="698"/>
                  </a:lnTo>
                  <a:lnTo>
                    <a:pt x="2968" y="713"/>
                  </a:lnTo>
                  <a:lnTo>
                    <a:pt x="2949" y="728"/>
                  </a:lnTo>
                  <a:lnTo>
                    <a:pt x="2925" y="739"/>
                  </a:lnTo>
                  <a:lnTo>
                    <a:pt x="2903" y="752"/>
                  </a:lnTo>
                  <a:lnTo>
                    <a:pt x="2877" y="765"/>
                  </a:lnTo>
                  <a:lnTo>
                    <a:pt x="2852" y="777"/>
                  </a:lnTo>
                  <a:lnTo>
                    <a:pt x="2828" y="788"/>
                  </a:lnTo>
                  <a:lnTo>
                    <a:pt x="2803" y="800"/>
                  </a:lnTo>
                  <a:lnTo>
                    <a:pt x="2779" y="813"/>
                  </a:lnTo>
                  <a:lnTo>
                    <a:pt x="2757" y="825"/>
                  </a:lnTo>
                  <a:lnTo>
                    <a:pt x="2738" y="840"/>
                  </a:lnTo>
                  <a:lnTo>
                    <a:pt x="2719" y="855"/>
                  </a:lnTo>
                  <a:lnTo>
                    <a:pt x="2705" y="872"/>
                  </a:lnTo>
                  <a:lnTo>
                    <a:pt x="2694" y="890"/>
                  </a:lnTo>
                  <a:lnTo>
                    <a:pt x="2667" y="960"/>
                  </a:lnTo>
                  <a:lnTo>
                    <a:pt x="2660" y="1026"/>
                  </a:lnTo>
                  <a:lnTo>
                    <a:pt x="2665" y="1092"/>
                  </a:lnTo>
                  <a:lnTo>
                    <a:pt x="2682" y="1157"/>
                  </a:lnTo>
                  <a:lnTo>
                    <a:pt x="2709" y="1222"/>
                  </a:lnTo>
                  <a:lnTo>
                    <a:pt x="2743" y="1289"/>
                  </a:lnTo>
                  <a:lnTo>
                    <a:pt x="2779" y="1356"/>
                  </a:lnTo>
                  <a:lnTo>
                    <a:pt x="2815" y="1425"/>
                  </a:lnTo>
                  <a:lnTo>
                    <a:pt x="2829" y="1478"/>
                  </a:lnTo>
                  <a:lnTo>
                    <a:pt x="2833" y="1536"/>
                  </a:lnTo>
                  <a:lnTo>
                    <a:pt x="2820" y="1591"/>
                  </a:lnTo>
                  <a:lnTo>
                    <a:pt x="2793" y="1631"/>
                  </a:lnTo>
                  <a:lnTo>
                    <a:pt x="2765" y="1659"/>
                  </a:lnTo>
                  <a:lnTo>
                    <a:pt x="2736" y="1685"/>
                  </a:lnTo>
                  <a:lnTo>
                    <a:pt x="2704" y="1708"/>
                  </a:lnTo>
                  <a:lnTo>
                    <a:pt x="2674" y="1730"/>
                  </a:lnTo>
                  <a:lnTo>
                    <a:pt x="2641" y="1749"/>
                  </a:lnTo>
                  <a:lnTo>
                    <a:pt x="2608" y="1767"/>
                  </a:lnTo>
                  <a:lnTo>
                    <a:pt x="2572" y="1784"/>
                  </a:lnTo>
                  <a:lnTo>
                    <a:pt x="2538" y="1800"/>
                  </a:lnTo>
                  <a:lnTo>
                    <a:pt x="2502" y="1813"/>
                  </a:lnTo>
                  <a:lnTo>
                    <a:pt x="2465" y="1825"/>
                  </a:lnTo>
                  <a:lnTo>
                    <a:pt x="2427" y="1837"/>
                  </a:lnTo>
                  <a:lnTo>
                    <a:pt x="2388" y="1846"/>
                  </a:lnTo>
                  <a:lnTo>
                    <a:pt x="2350" y="1856"/>
                  </a:lnTo>
                  <a:lnTo>
                    <a:pt x="2310" y="1863"/>
                  </a:lnTo>
                  <a:lnTo>
                    <a:pt x="2270" y="1872"/>
                  </a:lnTo>
                  <a:lnTo>
                    <a:pt x="2231" y="1878"/>
                  </a:lnTo>
                  <a:lnTo>
                    <a:pt x="2189" y="1886"/>
                  </a:lnTo>
                  <a:lnTo>
                    <a:pt x="2147" y="1891"/>
                  </a:lnTo>
                  <a:lnTo>
                    <a:pt x="2107" y="1896"/>
                  </a:lnTo>
                  <a:lnTo>
                    <a:pt x="2065" y="1903"/>
                  </a:lnTo>
                  <a:lnTo>
                    <a:pt x="2023" y="1908"/>
                  </a:lnTo>
                  <a:lnTo>
                    <a:pt x="1983" y="1913"/>
                  </a:lnTo>
                  <a:lnTo>
                    <a:pt x="1939" y="1921"/>
                  </a:lnTo>
                  <a:lnTo>
                    <a:pt x="1897" y="1926"/>
                  </a:lnTo>
                  <a:lnTo>
                    <a:pt x="1855" y="1934"/>
                  </a:lnTo>
                  <a:lnTo>
                    <a:pt x="1813" y="1940"/>
                  </a:lnTo>
                  <a:lnTo>
                    <a:pt x="1774" y="1949"/>
                  </a:lnTo>
                  <a:lnTo>
                    <a:pt x="1732" y="1957"/>
                  </a:lnTo>
                  <a:lnTo>
                    <a:pt x="1693" y="1967"/>
                  </a:lnTo>
                  <a:lnTo>
                    <a:pt x="1653" y="1976"/>
                  </a:lnTo>
                  <a:lnTo>
                    <a:pt x="1612" y="1989"/>
                  </a:lnTo>
                  <a:lnTo>
                    <a:pt x="1573" y="2002"/>
                  </a:lnTo>
                  <a:lnTo>
                    <a:pt x="1517" y="2022"/>
                  </a:lnTo>
                  <a:lnTo>
                    <a:pt x="1462" y="2041"/>
                  </a:lnTo>
                  <a:lnTo>
                    <a:pt x="1406" y="2059"/>
                  </a:lnTo>
                  <a:lnTo>
                    <a:pt x="1348" y="2077"/>
                  </a:lnTo>
                  <a:lnTo>
                    <a:pt x="1293" y="2094"/>
                  </a:lnTo>
                  <a:lnTo>
                    <a:pt x="1235" y="2110"/>
                  </a:lnTo>
                  <a:lnTo>
                    <a:pt x="1177" y="2125"/>
                  </a:lnTo>
                  <a:lnTo>
                    <a:pt x="1117" y="2139"/>
                  </a:lnTo>
                  <a:lnTo>
                    <a:pt x="1057" y="2149"/>
                  </a:lnTo>
                  <a:lnTo>
                    <a:pt x="997" y="2159"/>
                  </a:lnTo>
                  <a:lnTo>
                    <a:pt x="935" y="2167"/>
                  </a:lnTo>
                  <a:lnTo>
                    <a:pt x="876" y="2172"/>
                  </a:lnTo>
                  <a:lnTo>
                    <a:pt x="812" y="2175"/>
                  </a:lnTo>
                  <a:lnTo>
                    <a:pt x="750" y="2175"/>
                  </a:lnTo>
                  <a:lnTo>
                    <a:pt x="686" y="2172"/>
                  </a:lnTo>
                  <a:lnTo>
                    <a:pt x="623" y="2167"/>
                  </a:lnTo>
                  <a:lnTo>
                    <a:pt x="587" y="2157"/>
                  </a:lnTo>
                  <a:lnTo>
                    <a:pt x="554" y="2144"/>
                  </a:lnTo>
                  <a:lnTo>
                    <a:pt x="524" y="2128"/>
                  </a:lnTo>
                  <a:lnTo>
                    <a:pt x="497" y="2112"/>
                  </a:lnTo>
                  <a:lnTo>
                    <a:pt x="475" y="2095"/>
                  </a:lnTo>
                  <a:lnTo>
                    <a:pt x="454" y="2077"/>
                  </a:lnTo>
                  <a:lnTo>
                    <a:pt x="439" y="2059"/>
                  </a:lnTo>
                  <a:lnTo>
                    <a:pt x="428" y="2043"/>
                  </a:lnTo>
                  <a:lnTo>
                    <a:pt x="400" y="2010"/>
                  </a:lnTo>
                  <a:lnTo>
                    <a:pt x="371" y="1975"/>
                  </a:lnTo>
                  <a:lnTo>
                    <a:pt x="341" y="1942"/>
                  </a:lnTo>
                  <a:lnTo>
                    <a:pt x="311" y="1911"/>
                  </a:lnTo>
                  <a:lnTo>
                    <a:pt x="281" y="1878"/>
                  </a:lnTo>
                  <a:lnTo>
                    <a:pt x="252" y="1848"/>
                  </a:lnTo>
                  <a:lnTo>
                    <a:pt x="222" y="1817"/>
                  </a:lnTo>
                  <a:lnTo>
                    <a:pt x="194" y="1784"/>
                  </a:lnTo>
                  <a:lnTo>
                    <a:pt x="165" y="1754"/>
                  </a:lnTo>
                  <a:lnTo>
                    <a:pt x="138" y="1722"/>
                  </a:lnTo>
                  <a:lnTo>
                    <a:pt x="113" y="1692"/>
                  </a:lnTo>
                  <a:lnTo>
                    <a:pt x="89" y="1659"/>
                  </a:lnTo>
                  <a:lnTo>
                    <a:pt x="67" y="1628"/>
                  </a:lnTo>
                  <a:lnTo>
                    <a:pt x="47" y="1595"/>
                  </a:lnTo>
                  <a:lnTo>
                    <a:pt x="29" y="1561"/>
                  </a:lnTo>
                  <a:lnTo>
                    <a:pt x="14" y="1528"/>
                  </a:lnTo>
                  <a:lnTo>
                    <a:pt x="4" y="1483"/>
                  </a:lnTo>
                  <a:lnTo>
                    <a:pt x="0" y="1439"/>
                  </a:lnTo>
                  <a:lnTo>
                    <a:pt x="4" y="1399"/>
                  </a:lnTo>
                  <a:lnTo>
                    <a:pt x="12" y="1359"/>
                  </a:lnTo>
                  <a:lnTo>
                    <a:pt x="23" y="1323"/>
                  </a:lnTo>
                  <a:lnTo>
                    <a:pt x="42" y="1286"/>
                  </a:lnTo>
                  <a:lnTo>
                    <a:pt x="62" y="1251"/>
                  </a:lnTo>
                  <a:lnTo>
                    <a:pt x="86" y="1216"/>
                  </a:lnTo>
                  <a:lnTo>
                    <a:pt x="112" y="1184"/>
                  </a:lnTo>
                  <a:lnTo>
                    <a:pt x="141" y="1150"/>
                  </a:lnTo>
                  <a:lnTo>
                    <a:pt x="170" y="1118"/>
                  </a:lnTo>
                  <a:lnTo>
                    <a:pt x="199" y="1086"/>
                  </a:lnTo>
                  <a:lnTo>
                    <a:pt x="228" y="1054"/>
                  </a:lnTo>
                  <a:lnTo>
                    <a:pt x="254" y="1019"/>
                  </a:lnTo>
                  <a:lnTo>
                    <a:pt x="281" y="986"/>
                  </a:lnTo>
                  <a:lnTo>
                    <a:pt x="306" y="952"/>
                  </a:lnTo>
                  <a:lnTo>
                    <a:pt x="334" y="904"/>
                  </a:lnTo>
                  <a:lnTo>
                    <a:pt x="351" y="852"/>
                  </a:lnTo>
                  <a:lnTo>
                    <a:pt x="359" y="798"/>
                  </a:lnTo>
                  <a:lnTo>
                    <a:pt x="361" y="743"/>
                  </a:lnTo>
                  <a:lnTo>
                    <a:pt x="359" y="686"/>
                  </a:lnTo>
                  <a:lnTo>
                    <a:pt x="361" y="632"/>
                  </a:lnTo>
                  <a:lnTo>
                    <a:pt x="367" y="575"/>
                  </a:lnTo>
                  <a:lnTo>
                    <a:pt x="380" y="520"/>
                  </a:lnTo>
                  <a:lnTo>
                    <a:pt x="386" y="504"/>
                  </a:lnTo>
                  <a:lnTo>
                    <a:pt x="395" y="484"/>
                  </a:lnTo>
                  <a:lnTo>
                    <a:pt x="408" y="465"/>
                  </a:lnTo>
                  <a:lnTo>
                    <a:pt x="424" y="442"/>
                  </a:lnTo>
                  <a:lnTo>
                    <a:pt x="444" y="418"/>
                  </a:lnTo>
                  <a:lnTo>
                    <a:pt x="466" y="394"/>
                  </a:lnTo>
                  <a:lnTo>
                    <a:pt x="492" y="372"/>
                  </a:lnTo>
                  <a:lnTo>
                    <a:pt x="521" y="348"/>
                  </a:lnTo>
                  <a:lnTo>
                    <a:pt x="552" y="325"/>
                  </a:lnTo>
                  <a:lnTo>
                    <a:pt x="586" y="305"/>
                  </a:lnTo>
                  <a:lnTo>
                    <a:pt x="623" y="287"/>
                  </a:lnTo>
                  <a:lnTo>
                    <a:pt x="661" y="268"/>
                  </a:lnTo>
                  <a:lnTo>
                    <a:pt x="705" y="254"/>
                  </a:lnTo>
                  <a:lnTo>
                    <a:pt x="748" y="243"/>
                  </a:lnTo>
                  <a:lnTo>
                    <a:pt x="793" y="235"/>
                  </a:lnTo>
                  <a:lnTo>
                    <a:pt x="842" y="231"/>
                  </a:lnTo>
                  <a:lnTo>
                    <a:pt x="873" y="230"/>
                  </a:lnTo>
                  <a:lnTo>
                    <a:pt x="907" y="230"/>
                  </a:lnTo>
                  <a:lnTo>
                    <a:pt x="939" y="231"/>
                  </a:lnTo>
                  <a:lnTo>
                    <a:pt x="971" y="231"/>
                  </a:lnTo>
                  <a:lnTo>
                    <a:pt x="1002" y="231"/>
                  </a:lnTo>
                  <a:lnTo>
                    <a:pt x="1034" y="231"/>
                  </a:lnTo>
                  <a:lnTo>
                    <a:pt x="1066" y="230"/>
                  </a:lnTo>
                  <a:lnTo>
                    <a:pt x="1097" y="230"/>
                  </a:lnTo>
                  <a:lnTo>
                    <a:pt x="1126" y="228"/>
                  </a:lnTo>
                  <a:lnTo>
                    <a:pt x="1157" y="225"/>
                  </a:lnTo>
                  <a:lnTo>
                    <a:pt x="1188" y="220"/>
                  </a:lnTo>
                  <a:lnTo>
                    <a:pt x="1217" y="213"/>
                  </a:lnTo>
                  <a:lnTo>
                    <a:pt x="1246" y="206"/>
                  </a:lnTo>
                  <a:lnTo>
                    <a:pt x="1274" y="196"/>
                  </a:lnTo>
                  <a:lnTo>
                    <a:pt x="1302" y="184"/>
                  </a:lnTo>
                  <a:lnTo>
                    <a:pt x="1330" y="169"/>
                  </a:lnTo>
                  <a:lnTo>
                    <a:pt x="1362" y="154"/>
                  </a:lnTo>
                  <a:lnTo>
                    <a:pt x="1393" y="140"/>
                  </a:lnTo>
                  <a:lnTo>
                    <a:pt x="1426" y="126"/>
                  </a:lnTo>
                  <a:lnTo>
                    <a:pt x="1458" y="112"/>
                  </a:lnTo>
                  <a:lnTo>
                    <a:pt x="1489" y="100"/>
                  </a:lnTo>
                  <a:lnTo>
                    <a:pt x="1524" y="87"/>
                  </a:lnTo>
                  <a:lnTo>
                    <a:pt x="1556" y="76"/>
                  </a:lnTo>
                  <a:lnTo>
                    <a:pt x="1588" y="64"/>
                  </a:lnTo>
                  <a:lnTo>
                    <a:pt x="1621" y="55"/>
                  </a:lnTo>
                  <a:lnTo>
                    <a:pt x="1656" y="45"/>
                  </a:lnTo>
                  <a:lnTo>
                    <a:pt x="1689" y="37"/>
                  </a:lnTo>
                  <a:lnTo>
                    <a:pt x="1723" y="28"/>
                  </a:lnTo>
                  <a:lnTo>
                    <a:pt x="1759" y="21"/>
                  </a:lnTo>
                  <a:lnTo>
                    <a:pt x="1794" y="15"/>
                  </a:lnTo>
                  <a:lnTo>
                    <a:pt x="1830" y="10"/>
                  </a:lnTo>
                  <a:lnTo>
                    <a:pt x="1865" y="6"/>
                  </a:lnTo>
                  <a:close/>
                </a:path>
              </a:pathLst>
            </a:custGeom>
            <a:solidFill>
              <a:srgbClr val="FFFF00"/>
            </a:solidFill>
            <a:ln w="9525">
              <a:noFill/>
              <a:round/>
              <a:headEnd/>
              <a:tailEnd/>
            </a:ln>
          </p:spPr>
          <p:txBody>
            <a:bodyPr/>
            <a:lstStyle/>
            <a:p>
              <a:endParaRPr lang="en-US"/>
            </a:p>
          </p:txBody>
        </p:sp>
        <p:sp>
          <p:nvSpPr>
            <p:cNvPr id="35856" name="Freeform 16"/>
            <p:cNvSpPr>
              <a:spLocks/>
            </p:cNvSpPr>
            <p:nvPr/>
          </p:nvSpPr>
          <p:spPr bwMode="auto">
            <a:xfrm>
              <a:off x="445" y="887"/>
              <a:ext cx="761" cy="363"/>
            </a:xfrm>
            <a:custGeom>
              <a:avLst/>
              <a:gdLst>
                <a:gd name="T0" fmla="*/ 0 w 3043"/>
                <a:gd name="T1" fmla="*/ 0 h 2175"/>
                <a:gd name="T2" fmla="*/ 0 w 3043"/>
                <a:gd name="T3" fmla="*/ 0 h 2175"/>
                <a:gd name="T4" fmla="*/ 0 w 3043"/>
                <a:gd name="T5" fmla="*/ 0 h 2175"/>
                <a:gd name="T6" fmla="*/ 0 w 3043"/>
                <a:gd name="T7" fmla="*/ 0 h 2175"/>
                <a:gd name="T8" fmla="*/ 0 w 3043"/>
                <a:gd name="T9" fmla="*/ 0 h 2175"/>
                <a:gd name="T10" fmla="*/ 0 w 3043"/>
                <a:gd name="T11" fmla="*/ 0 h 2175"/>
                <a:gd name="T12" fmla="*/ 0 w 3043"/>
                <a:gd name="T13" fmla="*/ 0 h 2175"/>
                <a:gd name="T14" fmla="*/ 0 w 3043"/>
                <a:gd name="T15" fmla="*/ 0 h 2175"/>
                <a:gd name="T16" fmla="*/ 0 w 3043"/>
                <a:gd name="T17" fmla="*/ 0 h 2175"/>
                <a:gd name="T18" fmla="*/ 0 w 3043"/>
                <a:gd name="T19" fmla="*/ 0 h 2175"/>
                <a:gd name="T20" fmla="*/ 0 w 3043"/>
                <a:gd name="T21" fmla="*/ 0 h 2175"/>
                <a:gd name="T22" fmla="*/ 0 w 3043"/>
                <a:gd name="T23" fmla="*/ 0 h 2175"/>
                <a:gd name="T24" fmla="*/ 0 w 3043"/>
                <a:gd name="T25" fmla="*/ 0 h 2175"/>
                <a:gd name="T26" fmla="*/ 0 w 3043"/>
                <a:gd name="T27" fmla="*/ 0 h 2175"/>
                <a:gd name="T28" fmla="*/ 0 w 3043"/>
                <a:gd name="T29" fmla="*/ 0 h 2175"/>
                <a:gd name="T30" fmla="*/ 0 w 3043"/>
                <a:gd name="T31" fmla="*/ 0 h 2175"/>
                <a:gd name="T32" fmla="*/ 0 w 3043"/>
                <a:gd name="T33" fmla="*/ 0 h 2175"/>
                <a:gd name="T34" fmla="*/ 0 w 3043"/>
                <a:gd name="T35" fmla="*/ 0 h 2175"/>
                <a:gd name="T36" fmla="*/ 0 w 3043"/>
                <a:gd name="T37" fmla="*/ 0 h 2175"/>
                <a:gd name="T38" fmla="*/ 0 w 3043"/>
                <a:gd name="T39" fmla="*/ 0 h 2175"/>
                <a:gd name="T40" fmla="*/ 0 w 3043"/>
                <a:gd name="T41" fmla="*/ 0 h 2175"/>
                <a:gd name="T42" fmla="*/ 0 w 3043"/>
                <a:gd name="T43" fmla="*/ 0 h 2175"/>
                <a:gd name="T44" fmla="*/ 0 w 3043"/>
                <a:gd name="T45" fmla="*/ 0 h 2175"/>
                <a:gd name="T46" fmla="*/ 0 w 3043"/>
                <a:gd name="T47" fmla="*/ 0 h 2175"/>
                <a:gd name="T48" fmla="*/ 0 w 3043"/>
                <a:gd name="T49" fmla="*/ 0 h 2175"/>
                <a:gd name="T50" fmla="*/ 0 w 3043"/>
                <a:gd name="T51" fmla="*/ 0 h 2175"/>
                <a:gd name="T52" fmla="*/ 0 w 3043"/>
                <a:gd name="T53" fmla="*/ 0 h 2175"/>
                <a:gd name="T54" fmla="*/ 0 w 3043"/>
                <a:gd name="T55" fmla="*/ 0 h 2175"/>
                <a:gd name="T56" fmla="*/ 0 w 3043"/>
                <a:gd name="T57" fmla="*/ 0 h 2175"/>
                <a:gd name="T58" fmla="*/ 0 w 3043"/>
                <a:gd name="T59" fmla="*/ 0 h 2175"/>
                <a:gd name="T60" fmla="*/ 0 w 3043"/>
                <a:gd name="T61" fmla="*/ 0 h 2175"/>
                <a:gd name="T62" fmla="*/ 0 w 3043"/>
                <a:gd name="T63" fmla="*/ 0 h 2175"/>
                <a:gd name="T64" fmla="*/ 0 w 3043"/>
                <a:gd name="T65" fmla="*/ 0 h 2175"/>
                <a:gd name="T66" fmla="*/ 0 w 3043"/>
                <a:gd name="T67" fmla="*/ 0 h 2175"/>
                <a:gd name="T68" fmla="*/ 0 w 3043"/>
                <a:gd name="T69" fmla="*/ 0 h 2175"/>
                <a:gd name="T70" fmla="*/ 0 w 3043"/>
                <a:gd name="T71" fmla="*/ 0 h 2175"/>
                <a:gd name="T72" fmla="*/ 0 w 3043"/>
                <a:gd name="T73" fmla="*/ 0 h 2175"/>
                <a:gd name="T74" fmla="*/ 0 w 3043"/>
                <a:gd name="T75" fmla="*/ 0 h 2175"/>
                <a:gd name="T76" fmla="*/ 0 w 3043"/>
                <a:gd name="T77" fmla="*/ 0 h 2175"/>
                <a:gd name="T78" fmla="*/ 0 w 3043"/>
                <a:gd name="T79" fmla="*/ 0 h 2175"/>
                <a:gd name="T80" fmla="*/ 0 w 3043"/>
                <a:gd name="T81" fmla="*/ 0 h 2175"/>
                <a:gd name="T82" fmla="*/ 0 w 3043"/>
                <a:gd name="T83" fmla="*/ 0 h 2175"/>
                <a:gd name="T84" fmla="*/ 0 w 3043"/>
                <a:gd name="T85" fmla="*/ 0 h 2175"/>
                <a:gd name="T86" fmla="*/ 0 w 3043"/>
                <a:gd name="T87" fmla="*/ 0 h 2175"/>
                <a:gd name="T88" fmla="*/ 0 w 3043"/>
                <a:gd name="T89" fmla="*/ 0 h 2175"/>
                <a:gd name="T90" fmla="*/ 0 w 3043"/>
                <a:gd name="T91" fmla="*/ 0 h 2175"/>
                <a:gd name="T92" fmla="*/ 0 w 3043"/>
                <a:gd name="T93" fmla="*/ 0 h 2175"/>
                <a:gd name="T94" fmla="*/ 0 w 3043"/>
                <a:gd name="T95" fmla="*/ 0 h 2175"/>
                <a:gd name="T96" fmla="*/ 0 w 3043"/>
                <a:gd name="T97" fmla="*/ 0 h 2175"/>
                <a:gd name="T98" fmla="*/ 0 w 3043"/>
                <a:gd name="T99" fmla="*/ 0 h 2175"/>
                <a:gd name="T100" fmla="*/ 0 w 3043"/>
                <a:gd name="T101" fmla="*/ 0 h 217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043"/>
                <a:gd name="T154" fmla="*/ 0 h 2175"/>
                <a:gd name="T155" fmla="*/ 3043 w 3043"/>
                <a:gd name="T156" fmla="*/ 2175 h 217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043" h="2175">
                  <a:moveTo>
                    <a:pt x="1865" y="4"/>
                  </a:moveTo>
                  <a:lnTo>
                    <a:pt x="1907" y="1"/>
                  </a:lnTo>
                  <a:lnTo>
                    <a:pt x="1947" y="0"/>
                  </a:lnTo>
                  <a:lnTo>
                    <a:pt x="1989" y="0"/>
                  </a:lnTo>
                  <a:lnTo>
                    <a:pt x="2028" y="3"/>
                  </a:lnTo>
                  <a:lnTo>
                    <a:pt x="2070" y="5"/>
                  </a:lnTo>
                  <a:lnTo>
                    <a:pt x="2111" y="11"/>
                  </a:lnTo>
                  <a:lnTo>
                    <a:pt x="2152" y="17"/>
                  </a:lnTo>
                  <a:lnTo>
                    <a:pt x="2192" y="23"/>
                  </a:lnTo>
                  <a:lnTo>
                    <a:pt x="2232" y="32"/>
                  </a:lnTo>
                  <a:lnTo>
                    <a:pt x="2271" y="42"/>
                  </a:lnTo>
                  <a:lnTo>
                    <a:pt x="2309" y="52"/>
                  </a:lnTo>
                  <a:lnTo>
                    <a:pt x="2350" y="63"/>
                  </a:lnTo>
                  <a:lnTo>
                    <a:pt x="2388" y="73"/>
                  </a:lnTo>
                  <a:lnTo>
                    <a:pt x="2427" y="85"/>
                  </a:lnTo>
                  <a:lnTo>
                    <a:pt x="2464" y="97"/>
                  </a:lnTo>
                  <a:lnTo>
                    <a:pt x="2502" y="108"/>
                  </a:lnTo>
                  <a:lnTo>
                    <a:pt x="2552" y="128"/>
                  </a:lnTo>
                  <a:lnTo>
                    <a:pt x="2605" y="151"/>
                  </a:lnTo>
                  <a:lnTo>
                    <a:pt x="2661" y="173"/>
                  </a:lnTo>
                  <a:lnTo>
                    <a:pt x="2714" y="198"/>
                  </a:lnTo>
                  <a:lnTo>
                    <a:pt x="2767" y="224"/>
                  </a:lnTo>
                  <a:lnTo>
                    <a:pt x="2819" y="253"/>
                  </a:lnTo>
                  <a:lnTo>
                    <a:pt x="2867" y="283"/>
                  </a:lnTo>
                  <a:lnTo>
                    <a:pt x="2911" y="316"/>
                  </a:lnTo>
                  <a:lnTo>
                    <a:pt x="2952" y="350"/>
                  </a:lnTo>
                  <a:lnTo>
                    <a:pt x="2985" y="388"/>
                  </a:lnTo>
                  <a:lnTo>
                    <a:pt x="3013" y="428"/>
                  </a:lnTo>
                  <a:lnTo>
                    <a:pt x="3032" y="469"/>
                  </a:lnTo>
                  <a:lnTo>
                    <a:pt x="3042" y="514"/>
                  </a:lnTo>
                  <a:lnTo>
                    <a:pt x="3043" y="562"/>
                  </a:lnTo>
                  <a:lnTo>
                    <a:pt x="3034" y="611"/>
                  </a:lnTo>
                  <a:lnTo>
                    <a:pt x="3013" y="664"/>
                  </a:lnTo>
                  <a:lnTo>
                    <a:pt x="3000" y="682"/>
                  </a:lnTo>
                  <a:lnTo>
                    <a:pt x="2985" y="700"/>
                  </a:lnTo>
                  <a:lnTo>
                    <a:pt x="2968" y="713"/>
                  </a:lnTo>
                  <a:lnTo>
                    <a:pt x="2948" y="727"/>
                  </a:lnTo>
                  <a:lnTo>
                    <a:pt x="2925" y="740"/>
                  </a:lnTo>
                  <a:lnTo>
                    <a:pt x="2903" y="753"/>
                  </a:lnTo>
                  <a:lnTo>
                    <a:pt x="2879" y="764"/>
                  </a:lnTo>
                  <a:lnTo>
                    <a:pt x="2853" y="774"/>
                  </a:lnTo>
                  <a:lnTo>
                    <a:pt x="2829" y="787"/>
                  </a:lnTo>
                  <a:lnTo>
                    <a:pt x="2804" y="799"/>
                  </a:lnTo>
                  <a:lnTo>
                    <a:pt x="2780" y="812"/>
                  </a:lnTo>
                  <a:lnTo>
                    <a:pt x="2758" y="824"/>
                  </a:lnTo>
                  <a:lnTo>
                    <a:pt x="2739" y="838"/>
                  </a:lnTo>
                  <a:lnTo>
                    <a:pt x="2720" y="853"/>
                  </a:lnTo>
                  <a:lnTo>
                    <a:pt x="2708" y="871"/>
                  </a:lnTo>
                  <a:lnTo>
                    <a:pt x="2696" y="889"/>
                  </a:lnTo>
                  <a:lnTo>
                    <a:pt x="2669" y="957"/>
                  </a:lnTo>
                  <a:lnTo>
                    <a:pt x="2658" y="1024"/>
                  </a:lnTo>
                  <a:lnTo>
                    <a:pt x="2666" y="1091"/>
                  </a:lnTo>
                  <a:lnTo>
                    <a:pt x="2684" y="1156"/>
                  </a:lnTo>
                  <a:lnTo>
                    <a:pt x="2710" y="1222"/>
                  </a:lnTo>
                  <a:lnTo>
                    <a:pt x="2744" y="1288"/>
                  </a:lnTo>
                  <a:lnTo>
                    <a:pt x="2780" y="1354"/>
                  </a:lnTo>
                  <a:lnTo>
                    <a:pt x="2818" y="1424"/>
                  </a:lnTo>
                  <a:lnTo>
                    <a:pt x="2831" y="1475"/>
                  </a:lnTo>
                  <a:lnTo>
                    <a:pt x="2834" y="1535"/>
                  </a:lnTo>
                  <a:lnTo>
                    <a:pt x="2822" y="1589"/>
                  </a:lnTo>
                  <a:lnTo>
                    <a:pt x="2794" y="1630"/>
                  </a:lnTo>
                  <a:lnTo>
                    <a:pt x="2766" y="1659"/>
                  </a:lnTo>
                  <a:lnTo>
                    <a:pt x="2736" y="1683"/>
                  </a:lnTo>
                  <a:lnTo>
                    <a:pt x="2705" y="1707"/>
                  </a:lnTo>
                  <a:lnTo>
                    <a:pt x="2675" y="1728"/>
                  </a:lnTo>
                  <a:lnTo>
                    <a:pt x="2643" y="1748"/>
                  </a:lnTo>
                  <a:lnTo>
                    <a:pt x="2608" y="1766"/>
                  </a:lnTo>
                  <a:lnTo>
                    <a:pt x="2574" y="1783"/>
                  </a:lnTo>
                  <a:lnTo>
                    <a:pt x="2538" y="1799"/>
                  </a:lnTo>
                  <a:lnTo>
                    <a:pt x="2502" y="1811"/>
                  </a:lnTo>
                  <a:lnTo>
                    <a:pt x="2464" y="1824"/>
                  </a:lnTo>
                  <a:lnTo>
                    <a:pt x="2427" y="1835"/>
                  </a:lnTo>
                  <a:lnTo>
                    <a:pt x="2388" y="1845"/>
                  </a:lnTo>
                  <a:lnTo>
                    <a:pt x="2350" y="1854"/>
                  </a:lnTo>
                  <a:lnTo>
                    <a:pt x="2309" y="1862"/>
                  </a:lnTo>
                  <a:lnTo>
                    <a:pt x="2270" y="1870"/>
                  </a:lnTo>
                  <a:lnTo>
                    <a:pt x="2230" y="1877"/>
                  </a:lnTo>
                  <a:lnTo>
                    <a:pt x="2188" y="1884"/>
                  </a:lnTo>
                  <a:lnTo>
                    <a:pt x="2149" y="1890"/>
                  </a:lnTo>
                  <a:lnTo>
                    <a:pt x="2107" y="1895"/>
                  </a:lnTo>
                  <a:lnTo>
                    <a:pt x="2065" y="1901"/>
                  </a:lnTo>
                  <a:lnTo>
                    <a:pt x="2023" y="1907"/>
                  </a:lnTo>
                  <a:lnTo>
                    <a:pt x="1982" y="1912"/>
                  </a:lnTo>
                  <a:lnTo>
                    <a:pt x="1939" y="1919"/>
                  </a:lnTo>
                  <a:lnTo>
                    <a:pt x="1897" y="1925"/>
                  </a:lnTo>
                  <a:lnTo>
                    <a:pt x="1855" y="1932"/>
                  </a:lnTo>
                  <a:lnTo>
                    <a:pt x="1815" y="1939"/>
                  </a:lnTo>
                  <a:lnTo>
                    <a:pt x="1774" y="1947"/>
                  </a:lnTo>
                  <a:lnTo>
                    <a:pt x="1732" y="1956"/>
                  </a:lnTo>
                  <a:lnTo>
                    <a:pt x="1692" y="1965"/>
                  </a:lnTo>
                  <a:lnTo>
                    <a:pt x="1653" y="1975"/>
                  </a:lnTo>
                  <a:lnTo>
                    <a:pt x="1612" y="1988"/>
                  </a:lnTo>
                  <a:lnTo>
                    <a:pt x="1574" y="2001"/>
                  </a:lnTo>
                  <a:lnTo>
                    <a:pt x="1520" y="2021"/>
                  </a:lnTo>
                  <a:lnTo>
                    <a:pt x="1463" y="2039"/>
                  </a:lnTo>
                  <a:lnTo>
                    <a:pt x="1408" y="2057"/>
                  </a:lnTo>
                  <a:lnTo>
                    <a:pt x="1349" y="2075"/>
                  </a:lnTo>
                  <a:lnTo>
                    <a:pt x="1293" y="2094"/>
                  </a:lnTo>
                  <a:lnTo>
                    <a:pt x="1235" y="2109"/>
                  </a:lnTo>
                  <a:lnTo>
                    <a:pt x="1177" y="2125"/>
                  </a:lnTo>
                  <a:lnTo>
                    <a:pt x="1116" y="2137"/>
                  </a:lnTo>
                  <a:lnTo>
                    <a:pt x="1057" y="2148"/>
                  </a:lnTo>
                  <a:lnTo>
                    <a:pt x="997" y="2158"/>
                  </a:lnTo>
                  <a:lnTo>
                    <a:pt x="935" y="2166"/>
                  </a:lnTo>
                  <a:lnTo>
                    <a:pt x="876" y="2172"/>
                  </a:lnTo>
                  <a:lnTo>
                    <a:pt x="812" y="2175"/>
                  </a:lnTo>
                  <a:lnTo>
                    <a:pt x="750" y="2175"/>
                  </a:lnTo>
                  <a:lnTo>
                    <a:pt x="686" y="2171"/>
                  </a:lnTo>
                  <a:lnTo>
                    <a:pt x="623" y="2165"/>
                  </a:lnTo>
                  <a:lnTo>
                    <a:pt x="587" y="2156"/>
                  </a:lnTo>
                  <a:lnTo>
                    <a:pt x="554" y="2144"/>
                  </a:lnTo>
                  <a:lnTo>
                    <a:pt x="524" y="2129"/>
                  </a:lnTo>
                  <a:lnTo>
                    <a:pt x="497" y="2112"/>
                  </a:lnTo>
                  <a:lnTo>
                    <a:pt x="475" y="2094"/>
                  </a:lnTo>
                  <a:lnTo>
                    <a:pt x="454" y="2075"/>
                  </a:lnTo>
                  <a:lnTo>
                    <a:pt x="439" y="2058"/>
                  </a:lnTo>
                  <a:lnTo>
                    <a:pt x="428" y="2041"/>
                  </a:lnTo>
                  <a:lnTo>
                    <a:pt x="399" y="2008"/>
                  </a:lnTo>
                  <a:lnTo>
                    <a:pt x="371" y="1974"/>
                  </a:lnTo>
                  <a:lnTo>
                    <a:pt x="342" y="1942"/>
                  </a:lnTo>
                  <a:lnTo>
                    <a:pt x="311" y="1910"/>
                  </a:lnTo>
                  <a:lnTo>
                    <a:pt x="281" y="1877"/>
                  </a:lnTo>
                  <a:lnTo>
                    <a:pt x="252" y="1846"/>
                  </a:lnTo>
                  <a:lnTo>
                    <a:pt x="222" y="1816"/>
                  </a:lnTo>
                  <a:lnTo>
                    <a:pt x="192" y="1785"/>
                  </a:lnTo>
                  <a:lnTo>
                    <a:pt x="165" y="1754"/>
                  </a:lnTo>
                  <a:lnTo>
                    <a:pt x="138" y="1723"/>
                  </a:lnTo>
                  <a:lnTo>
                    <a:pt x="113" y="1692"/>
                  </a:lnTo>
                  <a:lnTo>
                    <a:pt x="89" y="1660"/>
                  </a:lnTo>
                  <a:lnTo>
                    <a:pt x="67" y="1627"/>
                  </a:lnTo>
                  <a:lnTo>
                    <a:pt x="47" y="1595"/>
                  </a:lnTo>
                  <a:lnTo>
                    <a:pt x="28" y="1562"/>
                  </a:lnTo>
                  <a:lnTo>
                    <a:pt x="14" y="1527"/>
                  </a:lnTo>
                  <a:lnTo>
                    <a:pt x="4" y="1483"/>
                  </a:lnTo>
                  <a:lnTo>
                    <a:pt x="0" y="1439"/>
                  </a:lnTo>
                  <a:lnTo>
                    <a:pt x="4" y="1398"/>
                  </a:lnTo>
                  <a:lnTo>
                    <a:pt x="12" y="1359"/>
                  </a:lnTo>
                  <a:lnTo>
                    <a:pt x="23" y="1321"/>
                  </a:lnTo>
                  <a:lnTo>
                    <a:pt x="42" y="1285"/>
                  </a:lnTo>
                  <a:lnTo>
                    <a:pt x="61" y="1250"/>
                  </a:lnTo>
                  <a:lnTo>
                    <a:pt x="86" y="1216"/>
                  </a:lnTo>
                  <a:lnTo>
                    <a:pt x="112" y="1182"/>
                  </a:lnTo>
                  <a:lnTo>
                    <a:pt x="139" y="1150"/>
                  </a:lnTo>
                  <a:lnTo>
                    <a:pt x="170" y="1116"/>
                  </a:lnTo>
                  <a:lnTo>
                    <a:pt x="199" y="1084"/>
                  </a:lnTo>
                  <a:lnTo>
                    <a:pt x="228" y="1051"/>
                  </a:lnTo>
                  <a:lnTo>
                    <a:pt x="254" y="1018"/>
                  </a:lnTo>
                  <a:lnTo>
                    <a:pt x="281" y="985"/>
                  </a:lnTo>
                  <a:lnTo>
                    <a:pt x="306" y="951"/>
                  </a:lnTo>
                  <a:lnTo>
                    <a:pt x="334" y="903"/>
                  </a:lnTo>
                  <a:lnTo>
                    <a:pt x="351" y="850"/>
                  </a:lnTo>
                  <a:lnTo>
                    <a:pt x="359" y="798"/>
                  </a:lnTo>
                  <a:lnTo>
                    <a:pt x="361" y="742"/>
                  </a:lnTo>
                  <a:lnTo>
                    <a:pt x="359" y="688"/>
                  </a:lnTo>
                  <a:lnTo>
                    <a:pt x="361" y="630"/>
                  </a:lnTo>
                  <a:lnTo>
                    <a:pt x="366" y="575"/>
                  </a:lnTo>
                  <a:lnTo>
                    <a:pt x="380" y="520"/>
                  </a:lnTo>
                  <a:lnTo>
                    <a:pt x="386" y="503"/>
                  </a:lnTo>
                  <a:lnTo>
                    <a:pt x="395" y="483"/>
                  </a:lnTo>
                  <a:lnTo>
                    <a:pt x="408" y="464"/>
                  </a:lnTo>
                  <a:lnTo>
                    <a:pt x="424" y="441"/>
                  </a:lnTo>
                  <a:lnTo>
                    <a:pt x="444" y="419"/>
                  </a:lnTo>
                  <a:lnTo>
                    <a:pt x="466" y="394"/>
                  </a:lnTo>
                  <a:lnTo>
                    <a:pt x="492" y="371"/>
                  </a:lnTo>
                  <a:lnTo>
                    <a:pt x="520" y="348"/>
                  </a:lnTo>
                  <a:lnTo>
                    <a:pt x="551" y="326"/>
                  </a:lnTo>
                  <a:lnTo>
                    <a:pt x="586" y="304"/>
                  </a:lnTo>
                  <a:lnTo>
                    <a:pt x="623" y="285"/>
                  </a:lnTo>
                  <a:lnTo>
                    <a:pt x="661" y="268"/>
                  </a:lnTo>
                  <a:lnTo>
                    <a:pt x="704" y="254"/>
                  </a:lnTo>
                  <a:lnTo>
                    <a:pt x="747" y="243"/>
                  </a:lnTo>
                  <a:lnTo>
                    <a:pt x="793" y="236"/>
                  </a:lnTo>
                  <a:lnTo>
                    <a:pt x="843" y="232"/>
                  </a:lnTo>
                  <a:lnTo>
                    <a:pt x="873" y="230"/>
                  </a:lnTo>
                  <a:lnTo>
                    <a:pt x="907" y="230"/>
                  </a:lnTo>
                  <a:lnTo>
                    <a:pt x="939" y="230"/>
                  </a:lnTo>
                  <a:lnTo>
                    <a:pt x="971" y="232"/>
                  </a:lnTo>
                  <a:lnTo>
                    <a:pt x="1001" y="232"/>
                  </a:lnTo>
                  <a:lnTo>
                    <a:pt x="1033" y="232"/>
                  </a:lnTo>
                  <a:lnTo>
                    <a:pt x="1065" y="230"/>
                  </a:lnTo>
                  <a:lnTo>
                    <a:pt x="1097" y="229"/>
                  </a:lnTo>
                  <a:lnTo>
                    <a:pt x="1126" y="227"/>
                  </a:lnTo>
                  <a:lnTo>
                    <a:pt x="1157" y="223"/>
                  </a:lnTo>
                  <a:lnTo>
                    <a:pt x="1188" y="219"/>
                  </a:lnTo>
                  <a:lnTo>
                    <a:pt x="1216" y="214"/>
                  </a:lnTo>
                  <a:lnTo>
                    <a:pt x="1246" y="205"/>
                  </a:lnTo>
                  <a:lnTo>
                    <a:pt x="1274" y="195"/>
                  </a:lnTo>
                  <a:lnTo>
                    <a:pt x="1303" y="184"/>
                  </a:lnTo>
                  <a:lnTo>
                    <a:pt x="1331" y="170"/>
                  </a:lnTo>
                  <a:lnTo>
                    <a:pt x="1363" y="155"/>
                  </a:lnTo>
                  <a:lnTo>
                    <a:pt x="1394" y="140"/>
                  </a:lnTo>
                  <a:lnTo>
                    <a:pt x="1427" y="125"/>
                  </a:lnTo>
                  <a:lnTo>
                    <a:pt x="1459" y="112"/>
                  </a:lnTo>
                  <a:lnTo>
                    <a:pt x="1491" y="99"/>
                  </a:lnTo>
                  <a:lnTo>
                    <a:pt x="1524" y="88"/>
                  </a:lnTo>
                  <a:lnTo>
                    <a:pt x="1558" y="74"/>
                  </a:lnTo>
                  <a:lnTo>
                    <a:pt x="1589" y="63"/>
                  </a:lnTo>
                  <a:lnTo>
                    <a:pt x="1621" y="53"/>
                  </a:lnTo>
                  <a:lnTo>
                    <a:pt x="1655" y="44"/>
                  </a:lnTo>
                  <a:lnTo>
                    <a:pt x="1689" y="35"/>
                  </a:lnTo>
                  <a:lnTo>
                    <a:pt x="1725" y="27"/>
                  </a:lnTo>
                  <a:lnTo>
                    <a:pt x="1759" y="19"/>
                  </a:lnTo>
                  <a:lnTo>
                    <a:pt x="1794" y="14"/>
                  </a:lnTo>
                  <a:lnTo>
                    <a:pt x="1828" y="8"/>
                  </a:lnTo>
                  <a:lnTo>
                    <a:pt x="1865" y="4"/>
                  </a:lnTo>
                  <a:close/>
                </a:path>
              </a:pathLst>
            </a:custGeom>
            <a:solidFill>
              <a:srgbClr val="C7FF00"/>
            </a:solidFill>
            <a:ln w="9525">
              <a:noFill/>
              <a:round/>
              <a:headEnd/>
              <a:tailEnd/>
            </a:ln>
          </p:spPr>
          <p:txBody>
            <a:bodyPr/>
            <a:lstStyle/>
            <a:p>
              <a:endParaRPr lang="en-US"/>
            </a:p>
          </p:txBody>
        </p:sp>
        <p:sp>
          <p:nvSpPr>
            <p:cNvPr id="35857" name="Freeform 18"/>
            <p:cNvSpPr>
              <a:spLocks/>
            </p:cNvSpPr>
            <p:nvPr/>
          </p:nvSpPr>
          <p:spPr bwMode="auto">
            <a:xfrm>
              <a:off x="819" y="1024"/>
              <a:ext cx="47" cy="37"/>
            </a:xfrm>
            <a:custGeom>
              <a:avLst/>
              <a:gdLst>
                <a:gd name="T0" fmla="*/ 0 w 187"/>
                <a:gd name="T1" fmla="*/ 0 h 223"/>
                <a:gd name="T2" fmla="*/ 0 w 187"/>
                <a:gd name="T3" fmla="*/ 0 h 223"/>
                <a:gd name="T4" fmla="*/ 0 w 187"/>
                <a:gd name="T5" fmla="*/ 0 h 223"/>
                <a:gd name="T6" fmla="*/ 0 w 187"/>
                <a:gd name="T7" fmla="*/ 0 h 223"/>
                <a:gd name="T8" fmla="*/ 0 w 187"/>
                <a:gd name="T9" fmla="*/ 0 h 223"/>
                <a:gd name="T10" fmla="*/ 0 w 187"/>
                <a:gd name="T11" fmla="*/ 0 h 223"/>
                <a:gd name="T12" fmla="*/ 0 w 187"/>
                <a:gd name="T13" fmla="*/ 0 h 223"/>
                <a:gd name="T14" fmla="*/ 0 w 187"/>
                <a:gd name="T15" fmla="*/ 0 h 223"/>
                <a:gd name="T16" fmla="*/ 0 w 187"/>
                <a:gd name="T17" fmla="*/ 0 h 223"/>
                <a:gd name="T18" fmla="*/ 0 w 187"/>
                <a:gd name="T19" fmla="*/ 0 h 223"/>
                <a:gd name="T20" fmla="*/ 0 w 187"/>
                <a:gd name="T21" fmla="*/ 0 h 223"/>
                <a:gd name="T22" fmla="*/ 0 w 187"/>
                <a:gd name="T23" fmla="*/ 0 h 223"/>
                <a:gd name="T24" fmla="*/ 0 w 187"/>
                <a:gd name="T25" fmla="*/ 0 h 223"/>
                <a:gd name="T26" fmla="*/ 0 w 187"/>
                <a:gd name="T27" fmla="*/ 0 h 223"/>
                <a:gd name="T28" fmla="*/ 0 w 187"/>
                <a:gd name="T29" fmla="*/ 0 h 223"/>
                <a:gd name="T30" fmla="*/ 0 w 187"/>
                <a:gd name="T31" fmla="*/ 0 h 223"/>
                <a:gd name="T32" fmla="*/ 0 w 187"/>
                <a:gd name="T33" fmla="*/ 0 h 223"/>
                <a:gd name="T34" fmla="*/ 0 w 187"/>
                <a:gd name="T35" fmla="*/ 0 h 223"/>
                <a:gd name="T36" fmla="*/ 0 w 187"/>
                <a:gd name="T37" fmla="*/ 0 h 223"/>
                <a:gd name="T38" fmla="*/ 0 w 187"/>
                <a:gd name="T39" fmla="*/ 0 h 223"/>
                <a:gd name="T40" fmla="*/ 0 w 187"/>
                <a:gd name="T41" fmla="*/ 0 h 223"/>
                <a:gd name="T42" fmla="*/ 0 w 187"/>
                <a:gd name="T43" fmla="*/ 0 h 223"/>
                <a:gd name="T44" fmla="*/ 0 w 187"/>
                <a:gd name="T45" fmla="*/ 0 h 223"/>
                <a:gd name="T46" fmla="*/ 0 w 187"/>
                <a:gd name="T47" fmla="*/ 0 h 223"/>
                <a:gd name="T48" fmla="*/ 0 w 187"/>
                <a:gd name="T49" fmla="*/ 0 h 223"/>
                <a:gd name="T50" fmla="*/ 0 w 187"/>
                <a:gd name="T51" fmla="*/ 0 h 223"/>
                <a:gd name="T52" fmla="*/ 0 w 187"/>
                <a:gd name="T53" fmla="*/ 0 h 223"/>
                <a:gd name="T54" fmla="*/ 0 w 187"/>
                <a:gd name="T55" fmla="*/ 0 h 223"/>
                <a:gd name="T56" fmla="*/ 0 w 187"/>
                <a:gd name="T57" fmla="*/ 0 h 223"/>
                <a:gd name="T58" fmla="*/ 0 w 187"/>
                <a:gd name="T59" fmla="*/ 0 h 223"/>
                <a:gd name="T60" fmla="*/ 0 w 187"/>
                <a:gd name="T61" fmla="*/ 0 h 223"/>
                <a:gd name="T62" fmla="*/ 0 w 187"/>
                <a:gd name="T63" fmla="*/ 0 h 223"/>
                <a:gd name="T64" fmla="*/ 0 w 187"/>
                <a:gd name="T65" fmla="*/ 0 h 223"/>
                <a:gd name="T66" fmla="*/ 0 w 187"/>
                <a:gd name="T67" fmla="*/ 0 h 223"/>
                <a:gd name="T68" fmla="*/ 0 w 187"/>
                <a:gd name="T69" fmla="*/ 0 h 223"/>
                <a:gd name="T70" fmla="*/ 0 w 187"/>
                <a:gd name="T71" fmla="*/ 0 h 223"/>
                <a:gd name="T72" fmla="*/ 0 w 187"/>
                <a:gd name="T73" fmla="*/ 0 h 223"/>
                <a:gd name="T74" fmla="*/ 0 w 187"/>
                <a:gd name="T75" fmla="*/ 0 h 223"/>
                <a:gd name="T76" fmla="*/ 0 w 187"/>
                <a:gd name="T77" fmla="*/ 0 h 223"/>
                <a:gd name="T78" fmla="*/ 0 w 187"/>
                <a:gd name="T79" fmla="*/ 0 h 223"/>
                <a:gd name="T80" fmla="*/ 0 w 187"/>
                <a:gd name="T81" fmla="*/ 0 h 223"/>
                <a:gd name="T82" fmla="*/ 0 w 187"/>
                <a:gd name="T83" fmla="*/ 0 h 223"/>
                <a:gd name="T84" fmla="*/ 0 w 187"/>
                <a:gd name="T85" fmla="*/ 0 h 223"/>
                <a:gd name="T86" fmla="*/ 0 w 187"/>
                <a:gd name="T87" fmla="*/ 0 h 223"/>
                <a:gd name="T88" fmla="*/ 0 w 187"/>
                <a:gd name="T89" fmla="*/ 0 h 223"/>
                <a:gd name="T90" fmla="*/ 0 w 187"/>
                <a:gd name="T91" fmla="*/ 0 h 223"/>
                <a:gd name="T92" fmla="*/ 0 w 187"/>
                <a:gd name="T93" fmla="*/ 0 h 223"/>
                <a:gd name="T94" fmla="*/ 0 w 187"/>
                <a:gd name="T95" fmla="*/ 0 h 223"/>
                <a:gd name="T96" fmla="*/ 0 w 187"/>
                <a:gd name="T97" fmla="*/ 0 h 223"/>
                <a:gd name="T98" fmla="*/ 0 w 187"/>
                <a:gd name="T99" fmla="*/ 0 h 223"/>
                <a:gd name="T100" fmla="*/ 0 w 187"/>
                <a:gd name="T101" fmla="*/ 0 h 223"/>
                <a:gd name="T102" fmla="*/ 0 w 187"/>
                <a:gd name="T103" fmla="*/ 0 h 223"/>
                <a:gd name="T104" fmla="*/ 0 w 187"/>
                <a:gd name="T105" fmla="*/ 0 h 223"/>
                <a:gd name="T106" fmla="*/ 0 w 187"/>
                <a:gd name="T107" fmla="*/ 0 h 223"/>
                <a:gd name="T108" fmla="*/ 0 w 187"/>
                <a:gd name="T109" fmla="*/ 0 h 223"/>
                <a:gd name="T110" fmla="*/ 0 w 187"/>
                <a:gd name="T111" fmla="*/ 0 h 223"/>
                <a:gd name="T112" fmla="*/ 0 w 187"/>
                <a:gd name="T113" fmla="*/ 0 h 223"/>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87"/>
                <a:gd name="T172" fmla="*/ 0 h 223"/>
                <a:gd name="T173" fmla="*/ 187 w 187"/>
                <a:gd name="T174" fmla="*/ 223 h 223"/>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87" h="223">
                  <a:moveTo>
                    <a:pt x="187" y="9"/>
                  </a:moveTo>
                  <a:lnTo>
                    <a:pt x="174" y="9"/>
                  </a:lnTo>
                  <a:lnTo>
                    <a:pt x="162" y="10"/>
                  </a:lnTo>
                  <a:lnTo>
                    <a:pt x="148" y="14"/>
                  </a:lnTo>
                  <a:lnTo>
                    <a:pt x="138" y="22"/>
                  </a:lnTo>
                  <a:lnTo>
                    <a:pt x="143" y="34"/>
                  </a:lnTo>
                  <a:lnTo>
                    <a:pt x="152" y="43"/>
                  </a:lnTo>
                  <a:lnTo>
                    <a:pt x="159" y="53"/>
                  </a:lnTo>
                  <a:lnTo>
                    <a:pt x="168" y="62"/>
                  </a:lnTo>
                  <a:lnTo>
                    <a:pt x="174" y="73"/>
                  </a:lnTo>
                  <a:lnTo>
                    <a:pt x="179" y="85"/>
                  </a:lnTo>
                  <a:lnTo>
                    <a:pt x="179" y="97"/>
                  </a:lnTo>
                  <a:lnTo>
                    <a:pt x="174" y="110"/>
                  </a:lnTo>
                  <a:lnTo>
                    <a:pt x="168" y="130"/>
                  </a:lnTo>
                  <a:lnTo>
                    <a:pt x="164" y="152"/>
                  </a:lnTo>
                  <a:lnTo>
                    <a:pt x="157" y="172"/>
                  </a:lnTo>
                  <a:lnTo>
                    <a:pt x="138" y="187"/>
                  </a:lnTo>
                  <a:lnTo>
                    <a:pt x="130" y="193"/>
                  </a:lnTo>
                  <a:lnTo>
                    <a:pt x="121" y="199"/>
                  </a:lnTo>
                  <a:lnTo>
                    <a:pt x="114" y="202"/>
                  </a:lnTo>
                  <a:lnTo>
                    <a:pt x="105" y="209"/>
                  </a:lnTo>
                  <a:lnTo>
                    <a:pt x="97" y="213"/>
                  </a:lnTo>
                  <a:lnTo>
                    <a:pt x="88" y="217"/>
                  </a:lnTo>
                  <a:lnTo>
                    <a:pt x="79" y="219"/>
                  </a:lnTo>
                  <a:lnTo>
                    <a:pt x="72" y="223"/>
                  </a:lnTo>
                  <a:lnTo>
                    <a:pt x="60" y="214"/>
                  </a:lnTo>
                  <a:lnTo>
                    <a:pt x="50" y="204"/>
                  </a:lnTo>
                  <a:lnTo>
                    <a:pt x="40" y="193"/>
                  </a:lnTo>
                  <a:lnTo>
                    <a:pt x="31" y="182"/>
                  </a:lnTo>
                  <a:lnTo>
                    <a:pt x="24" y="170"/>
                  </a:lnTo>
                  <a:lnTo>
                    <a:pt x="15" y="160"/>
                  </a:lnTo>
                  <a:lnTo>
                    <a:pt x="6" y="147"/>
                  </a:lnTo>
                  <a:lnTo>
                    <a:pt x="0" y="135"/>
                  </a:lnTo>
                  <a:lnTo>
                    <a:pt x="14" y="125"/>
                  </a:lnTo>
                  <a:lnTo>
                    <a:pt x="28" y="116"/>
                  </a:lnTo>
                  <a:lnTo>
                    <a:pt x="44" y="107"/>
                  </a:lnTo>
                  <a:lnTo>
                    <a:pt x="60" y="98"/>
                  </a:lnTo>
                  <a:lnTo>
                    <a:pt x="76" y="89"/>
                  </a:lnTo>
                  <a:lnTo>
                    <a:pt x="88" y="78"/>
                  </a:lnTo>
                  <a:lnTo>
                    <a:pt x="98" y="67"/>
                  </a:lnTo>
                  <a:lnTo>
                    <a:pt x="108" y="53"/>
                  </a:lnTo>
                  <a:lnTo>
                    <a:pt x="97" y="53"/>
                  </a:lnTo>
                  <a:lnTo>
                    <a:pt x="92" y="58"/>
                  </a:lnTo>
                  <a:lnTo>
                    <a:pt x="83" y="65"/>
                  </a:lnTo>
                  <a:lnTo>
                    <a:pt x="72" y="70"/>
                  </a:lnTo>
                  <a:lnTo>
                    <a:pt x="69" y="53"/>
                  </a:lnTo>
                  <a:lnTo>
                    <a:pt x="76" y="37"/>
                  </a:lnTo>
                  <a:lnTo>
                    <a:pt x="83" y="23"/>
                  </a:lnTo>
                  <a:lnTo>
                    <a:pt x="88" y="9"/>
                  </a:lnTo>
                  <a:lnTo>
                    <a:pt x="98" y="5"/>
                  </a:lnTo>
                  <a:lnTo>
                    <a:pt x="111" y="2"/>
                  </a:lnTo>
                  <a:lnTo>
                    <a:pt x="124" y="0"/>
                  </a:lnTo>
                  <a:lnTo>
                    <a:pt x="136" y="0"/>
                  </a:lnTo>
                  <a:lnTo>
                    <a:pt x="150" y="2"/>
                  </a:lnTo>
                  <a:lnTo>
                    <a:pt x="163" y="4"/>
                  </a:lnTo>
                  <a:lnTo>
                    <a:pt x="174" y="7"/>
                  </a:lnTo>
                  <a:lnTo>
                    <a:pt x="187" y="9"/>
                  </a:lnTo>
                  <a:close/>
                </a:path>
              </a:pathLst>
            </a:custGeom>
            <a:solidFill>
              <a:srgbClr val="4040FF"/>
            </a:solidFill>
            <a:ln w="9525">
              <a:noFill/>
              <a:round/>
              <a:headEnd/>
              <a:tailEnd/>
            </a:ln>
          </p:spPr>
          <p:txBody>
            <a:bodyPr/>
            <a:lstStyle/>
            <a:p>
              <a:endParaRPr lang="en-US"/>
            </a:p>
          </p:txBody>
        </p:sp>
        <p:sp>
          <p:nvSpPr>
            <p:cNvPr id="35858" name="Freeform 19"/>
            <p:cNvSpPr>
              <a:spLocks/>
            </p:cNvSpPr>
            <p:nvPr/>
          </p:nvSpPr>
          <p:spPr bwMode="auto">
            <a:xfrm>
              <a:off x="964" y="1033"/>
              <a:ext cx="50" cy="4"/>
            </a:xfrm>
            <a:custGeom>
              <a:avLst/>
              <a:gdLst>
                <a:gd name="T0" fmla="*/ 0 w 202"/>
                <a:gd name="T1" fmla="*/ 0 h 23"/>
                <a:gd name="T2" fmla="*/ 0 w 202"/>
                <a:gd name="T3" fmla="*/ 0 h 23"/>
                <a:gd name="T4" fmla="*/ 0 w 202"/>
                <a:gd name="T5" fmla="*/ 0 h 23"/>
                <a:gd name="T6" fmla="*/ 0 w 202"/>
                <a:gd name="T7" fmla="*/ 0 h 23"/>
                <a:gd name="T8" fmla="*/ 0 w 202"/>
                <a:gd name="T9" fmla="*/ 0 h 23"/>
                <a:gd name="T10" fmla="*/ 0 w 202"/>
                <a:gd name="T11" fmla="*/ 0 h 23"/>
                <a:gd name="T12" fmla="*/ 0 w 202"/>
                <a:gd name="T13" fmla="*/ 0 h 23"/>
                <a:gd name="T14" fmla="*/ 0 w 202"/>
                <a:gd name="T15" fmla="*/ 0 h 23"/>
                <a:gd name="T16" fmla="*/ 0 w 202"/>
                <a:gd name="T17" fmla="*/ 0 h 23"/>
                <a:gd name="T18" fmla="*/ 0 w 202"/>
                <a:gd name="T19" fmla="*/ 0 h 23"/>
                <a:gd name="T20" fmla="*/ 0 w 202"/>
                <a:gd name="T21" fmla="*/ 0 h 23"/>
                <a:gd name="T22" fmla="*/ 0 w 202"/>
                <a:gd name="T23" fmla="*/ 0 h 23"/>
                <a:gd name="T24" fmla="*/ 0 w 202"/>
                <a:gd name="T25" fmla="*/ 0 h 23"/>
                <a:gd name="T26" fmla="*/ 0 w 202"/>
                <a:gd name="T27" fmla="*/ 0 h 23"/>
                <a:gd name="T28" fmla="*/ 0 w 202"/>
                <a:gd name="T29" fmla="*/ 0 h 23"/>
                <a:gd name="T30" fmla="*/ 0 w 202"/>
                <a:gd name="T31" fmla="*/ 0 h 23"/>
                <a:gd name="T32" fmla="*/ 0 w 202"/>
                <a:gd name="T33" fmla="*/ 0 h 23"/>
                <a:gd name="T34" fmla="*/ 0 w 202"/>
                <a:gd name="T35" fmla="*/ 0 h 23"/>
                <a:gd name="T36" fmla="*/ 0 w 202"/>
                <a:gd name="T37" fmla="*/ 0 h 23"/>
                <a:gd name="T38" fmla="*/ 0 w 202"/>
                <a:gd name="T39" fmla="*/ 0 h 23"/>
                <a:gd name="T40" fmla="*/ 0 w 202"/>
                <a:gd name="T41" fmla="*/ 0 h 23"/>
                <a:gd name="T42" fmla="*/ 0 w 202"/>
                <a:gd name="T43" fmla="*/ 0 h 23"/>
                <a:gd name="T44" fmla="*/ 0 w 202"/>
                <a:gd name="T45" fmla="*/ 0 h 23"/>
                <a:gd name="T46" fmla="*/ 0 w 202"/>
                <a:gd name="T47" fmla="*/ 0 h 23"/>
                <a:gd name="T48" fmla="*/ 0 w 202"/>
                <a:gd name="T49" fmla="*/ 0 h 2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02"/>
                <a:gd name="T76" fmla="*/ 0 h 23"/>
                <a:gd name="T77" fmla="*/ 202 w 202"/>
                <a:gd name="T78" fmla="*/ 23 h 2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02" h="23">
                  <a:moveTo>
                    <a:pt x="202" y="19"/>
                  </a:moveTo>
                  <a:lnTo>
                    <a:pt x="183" y="22"/>
                  </a:lnTo>
                  <a:lnTo>
                    <a:pt x="166" y="23"/>
                  </a:lnTo>
                  <a:lnTo>
                    <a:pt x="145" y="22"/>
                  </a:lnTo>
                  <a:lnTo>
                    <a:pt x="125" y="19"/>
                  </a:lnTo>
                  <a:lnTo>
                    <a:pt x="106" y="17"/>
                  </a:lnTo>
                  <a:lnTo>
                    <a:pt x="86" y="16"/>
                  </a:lnTo>
                  <a:lnTo>
                    <a:pt x="66" y="14"/>
                  </a:lnTo>
                  <a:lnTo>
                    <a:pt x="48" y="17"/>
                  </a:lnTo>
                  <a:lnTo>
                    <a:pt x="40" y="14"/>
                  </a:lnTo>
                  <a:lnTo>
                    <a:pt x="33" y="12"/>
                  </a:lnTo>
                  <a:lnTo>
                    <a:pt x="24" y="12"/>
                  </a:lnTo>
                  <a:lnTo>
                    <a:pt x="15" y="12"/>
                  </a:lnTo>
                  <a:lnTo>
                    <a:pt x="7" y="12"/>
                  </a:lnTo>
                  <a:lnTo>
                    <a:pt x="2" y="10"/>
                  </a:lnTo>
                  <a:lnTo>
                    <a:pt x="0" y="7"/>
                  </a:lnTo>
                  <a:lnTo>
                    <a:pt x="1" y="0"/>
                  </a:lnTo>
                  <a:lnTo>
                    <a:pt x="24" y="1"/>
                  </a:lnTo>
                  <a:lnTo>
                    <a:pt x="49" y="2"/>
                  </a:lnTo>
                  <a:lnTo>
                    <a:pt x="75" y="5"/>
                  </a:lnTo>
                  <a:lnTo>
                    <a:pt x="101" y="8"/>
                  </a:lnTo>
                  <a:lnTo>
                    <a:pt x="128" y="10"/>
                  </a:lnTo>
                  <a:lnTo>
                    <a:pt x="153" y="14"/>
                  </a:lnTo>
                  <a:lnTo>
                    <a:pt x="177" y="17"/>
                  </a:lnTo>
                  <a:lnTo>
                    <a:pt x="202" y="19"/>
                  </a:lnTo>
                  <a:close/>
                </a:path>
              </a:pathLst>
            </a:custGeom>
            <a:solidFill>
              <a:srgbClr val="FFFFFF"/>
            </a:solidFill>
            <a:ln w="9525">
              <a:noFill/>
              <a:round/>
              <a:headEnd/>
              <a:tailEnd/>
            </a:ln>
          </p:spPr>
          <p:txBody>
            <a:bodyPr/>
            <a:lstStyle/>
            <a:p>
              <a:endParaRPr lang="en-US"/>
            </a:p>
          </p:txBody>
        </p:sp>
        <p:sp>
          <p:nvSpPr>
            <p:cNvPr id="35859" name="Freeform 20"/>
            <p:cNvSpPr>
              <a:spLocks/>
            </p:cNvSpPr>
            <p:nvPr/>
          </p:nvSpPr>
          <p:spPr bwMode="auto">
            <a:xfrm>
              <a:off x="1092" y="1037"/>
              <a:ext cx="31" cy="24"/>
            </a:xfrm>
            <a:custGeom>
              <a:avLst/>
              <a:gdLst>
                <a:gd name="T0" fmla="*/ 0 w 121"/>
                <a:gd name="T1" fmla="*/ 0 h 142"/>
                <a:gd name="T2" fmla="*/ 0 w 121"/>
                <a:gd name="T3" fmla="*/ 0 h 142"/>
                <a:gd name="T4" fmla="*/ 0 w 121"/>
                <a:gd name="T5" fmla="*/ 0 h 142"/>
                <a:gd name="T6" fmla="*/ 0 w 121"/>
                <a:gd name="T7" fmla="*/ 0 h 142"/>
                <a:gd name="T8" fmla="*/ 0 w 121"/>
                <a:gd name="T9" fmla="*/ 0 h 142"/>
                <a:gd name="T10" fmla="*/ 0 w 121"/>
                <a:gd name="T11" fmla="*/ 0 h 142"/>
                <a:gd name="T12" fmla="*/ 0 w 121"/>
                <a:gd name="T13" fmla="*/ 0 h 142"/>
                <a:gd name="T14" fmla="*/ 0 w 121"/>
                <a:gd name="T15" fmla="*/ 0 h 142"/>
                <a:gd name="T16" fmla="*/ 0 w 121"/>
                <a:gd name="T17" fmla="*/ 0 h 142"/>
                <a:gd name="T18" fmla="*/ 0 w 121"/>
                <a:gd name="T19" fmla="*/ 0 h 142"/>
                <a:gd name="T20" fmla="*/ 0 w 121"/>
                <a:gd name="T21" fmla="*/ 0 h 142"/>
                <a:gd name="T22" fmla="*/ 0 w 121"/>
                <a:gd name="T23" fmla="*/ 0 h 142"/>
                <a:gd name="T24" fmla="*/ 0 w 121"/>
                <a:gd name="T25" fmla="*/ 0 h 142"/>
                <a:gd name="T26" fmla="*/ 0 w 121"/>
                <a:gd name="T27" fmla="*/ 0 h 142"/>
                <a:gd name="T28" fmla="*/ 0 w 121"/>
                <a:gd name="T29" fmla="*/ 0 h 142"/>
                <a:gd name="T30" fmla="*/ 0 w 121"/>
                <a:gd name="T31" fmla="*/ 0 h 142"/>
                <a:gd name="T32" fmla="*/ 0 w 121"/>
                <a:gd name="T33" fmla="*/ 0 h 142"/>
                <a:gd name="T34" fmla="*/ 0 w 121"/>
                <a:gd name="T35" fmla="*/ 0 h 142"/>
                <a:gd name="T36" fmla="*/ 0 w 121"/>
                <a:gd name="T37" fmla="*/ 0 h 142"/>
                <a:gd name="T38" fmla="*/ 0 w 121"/>
                <a:gd name="T39" fmla="*/ 0 h 142"/>
                <a:gd name="T40" fmla="*/ 0 w 121"/>
                <a:gd name="T41" fmla="*/ 0 h 142"/>
                <a:gd name="T42" fmla="*/ 0 w 121"/>
                <a:gd name="T43" fmla="*/ 0 h 142"/>
                <a:gd name="T44" fmla="*/ 0 w 121"/>
                <a:gd name="T45" fmla="*/ 0 h 142"/>
                <a:gd name="T46" fmla="*/ 0 w 121"/>
                <a:gd name="T47" fmla="*/ 0 h 142"/>
                <a:gd name="T48" fmla="*/ 0 w 121"/>
                <a:gd name="T49" fmla="*/ 0 h 142"/>
                <a:gd name="T50" fmla="*/ 0 w 121"/>
                <a:gd name="T51" fmla="*/ 0 h 142"/>
                <a:gd name="T52" fmla="*/ 0 w 121"/>
                <a:gd name="T53" fmla="*/ 0 h 142"/>
                <a:gd name="T54" fmla="*/ 0 w 121"/>
                <a:gd name="T55" fmla="*/ 0 h 142"/>
                <a:gd name="T56" fmla="*/ 0 w 121"/>
                <a:gd name="T57" fmla="*/ 0 h 14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21"/>
                <a:gd name="T88" fmla="*/ 0 h 142"/>
                <a:gd name="T89" fmla="*/ 121 w 121"/>
                <a:gd name="T90" fmla="*/ 142 h 142"/>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21" h="142">
                  <a:moveTo>
                    <a:pt x="116" y="77"/>
                  </a:moveTo>
                  <a:lnTo>
                    <a:pt x="120" y="93"/>
                  </a:lnTo>
                  <a:lnTo>
                    <a:pt x="121" y="109"/>
                  </a:lnTo>
                  <a:lnTo>
                    <a:pt x="120" y="126"/>
                  </a:lnTo>
                  <a:lnTo>
                    <a:pt x="116" y="142"/>
                  </a:lnTo>
                  <a:lnTo>
                    <a:pt x="110" y="124"/>
                  </a:lnTo>
                  <a:lnTo>
                    <a:pt x="106" y="106"/>
                  </a:lnTo>
                  <a:lnTo>
                    <a:pt x="102" y="86"/>
                  </a:lnTo>
                  <a:lnTo>
                    <a:pt x="100" y="68"/>
                  </a:lnTo>
                  <a:lnTo>
                    <a:pt x="93" y="50"/>
                  </a:lnTo>
                  <a:lnTo>
                    <a:pt x="84" y="33"/>
                  </a:lnTo>
                  <a:lnTo>
                    <a:pt x="70" y="22"/>
                  </a:lnTo>
                  <a:lnTo>
                    <a:pt x="51" y="12"/>
                  </a:lnTo>
                  <a:lnTo>
                    <a:pt x="43" y="10"/>
                  </a:lnTo>
                  <a:lnTo>
                    <a:pt x="35" y="10"/>
                  </a:lnTo>
                  <a:lnTo>
                    <a:pt x="26" y="12"/>
                  </a:lnTo>
                  <a:lnTo>
                    <a:pt x="17" y="14"/>
                  </a:lnTo>
                  <a:lnTo>
                    <a:pt x="11" y="14"/>
                  </a:lnTo>
                  <a:lnTo>
                    <a:pt x="6" y="14"/>
                  </a:lnTo>
                  <a:lnTo>
                    <a:pt x="1" y="9"/>
                  </a:lnTo>
                  <a:lnTo>
                    <a:pt x="0" y="0"/>
                  </a:lnTo>
                  <a:lnTo>
                    <a:pt x="20" y="0"/>
                  </a:lnTo>
                  <a:lnTo>
                    <a:pt x="38" y="3"/>
                  </a:lnTo>
                  <a:lnTo>
                    <a:pt x="57" y="12"/>
                  </a:lnTo>
                  <a:lnTo>
                    <a:pt x="70" y="22"/>
                  </a:lnTo>
                  <a:lnTo>
                    <a:pt x="87" y="33"/>
                  </a:lnTo>
                  <a:lnTo>
                    <a:pt x="98" y="48"/>
                  </a:lnTo>
                  <a:lnTo>
                    <a:pt x="108" y="63"/>
                  </a:lnTo>
                  <a:lnTo>
                    <a:pt x="116" y="77"/>
                  </a:lnTo>
                  <a:close/>
                </a:path>
              </a:pathLst>
            </a:custGeom>
            <a:solidFill>
              <a:srgbClr val="FFFFFF"/>
            </a:solidFill>
            <a:ln w="9525">
              <a:noFill/>
              <a:round/>
              <a:headEnd/>
              <a:tailEnd/>
            </a:ln>
          </p:spPr>
          <p:txBody>
            <a:bodyPr/>
            <a:lstStyle/>
            <a:p>
              <a:endParaRPr lang="en-US"/>
            </a:p>
          </p:txBody>
        </p:sp>
        <p:sp>
          <p:nvSpPr>
            <p:cNvPr id="35860" name="Freeform 21"/>
            <p:cNvSpPr>
              <a:spLocks/>
            </p:cNvSpPr>
            <p:nvPr/>
          </p:nvSpPr>
          <p:spPr bwMode="auto">
            <a:xfrm>
              <a:off x="956" y="1046"/>
              <a:ext cx="20" cy="1"/>
            </a:xfrm>
            <a:custGeom>
              <a:avLst/>
              <a:gdLst>
                <a:gd name="T0" fmla="*/ 0 w 77"/>
                <a:gd name="T1" fmla="*/ 0 h 4"/>
                <a:gd name="T2" fmla="*/ 0 w 77"/>
                <a:gd name="T3" fmla="*/ 0 h 4"/>
                <a:gd name="T4" fmla="*/ 0 w 77"/>
                <a:gd name="T5" fmla="*/ 0 h 4"/>
                <a:gd name="T6" fmla="*/ 0 w 77"/>
                <a:gd name="T7" fmla="*/ 0 h 4"/>
                <a:gd name="T8" fmla="*/ 0 w 77"/>
                <a:gd name="T9" fmla="*/ 0 h 4"/>
                <a:gd name="T10" fmla="*/ 0 w 77"/>
                <a:gd name="T11" fmla="*/ 0 h 4"/>
                <a:gd name="T12" fmla="*/ 0 w 77"/>
                <a:gd name="T13" fmla="*/ 0 h 4"/>
                <a:gd name="T14" fmla="*/ 0 w 77"/>
                <a:gd name="T15" fmla="*/ 0 h 4"/>
                <a:gd name="T16" fmla="*/ 0 w 77"/>
                <a:gd name="T17" fmla="*/ 0 h 4"/>
                <a:gd name="T18" fmla="*/ 0 w 77"/>
                <a:gd name="T19" fmla="*/ 0 h 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7"/>
                <a:gd name="T31" fmla="*/ 0 h 4"/>
                <a:gd name="T32" fmla="*/ 77 w 77"/>
                <a:gd name="T33" fmla="*/ 4 h 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7" h="4">
                  <a:moveTo>
                    <a:pt x="77" y="4"/>
                  </a:moveTo>
                  <a:lnTo>
                    <a:pt x="0" y="4"/>
                  </a:lnTo>
                  <a:lnTo>
                    <a:pt x="6" y="3"/>
                  </a:lnTo>
                  <a:lnTo>
                    <a:pt x="15" y="2"/>
                  </a:lnTo>
                  <a:lnTo>
                    <a:pt x="24" y="0"/>
                  </a:lnTo>
                  <a:lnTo>
                    <a:pt x="35" y="0"/>
                  </a:lnTo>
                  <a:lnTo>
                    <a:pt x="45" y="0"/>
                  </a:lnTo>
                  <a:lnTo>
                    <a:pt x="57" y="2"/>
                  </a:lnTo>
                  <a:lnTo>
                    <a:pt x="67" y="3"/>
                  </a:lnTo>
                  <a:lnTo>
                    <a:pt x="77" y="4"/>
                  </a:lnTo>
                  <a:close/>
                </a:path>
              </a:pathLst>
            </a:custGeom>
            <a:solidFill>
              <a:srgbClr val="FFFFFF"/>
            </a:solidFill>
            <a:ln w="9525">
              <a:noFill/>
              <a:round/>
              <a:headEnd/>
              <a:tailEnd/>
            </a:ln>
          </p:spPr>
          <p:txBody>
            <a:bodyPr/>
            <a:lstStyle/>
            <a:p>
              <a:endParaRPr lang="en-US"/>
            </a:p>
          </p:txBody>
        </p:sp>
        <p:sp>
          <p:nvSpPr>
            <p:cNvPr id="35861" name="Rectangle 22"/>
            <p:cNvSpPr>
              <a:spLocks noChangeArrowheads="1"/>
            </p:cNvSpPr>
            <p:nvPr/>
          </p:nvSpPr>
          <p:spPr bwMode="auto">
            <a:xfrm>
              <a:off x="945" y="1046"/>
              <a:ext cx="1" cy="1"/>
            </a:xfrm>
            <a:prstGeom prst="rect">
              <a:avLst/>
            </a:prstGeom>
            <a:solidFill>
              <a:srgbClr val="FFFFFF"/>
            </a:solidFill>
            <a:ln w="9525">
              <a:noFill/>
              <a:miter lim="800000"/>
              <a:headEnd/>
              <a:tailEnd/>
            </a:ln>
          </p:spPr>
          <p:txBody>
            <a:bodyPr/>
            <a:lstStyle/>
            <a:p>
              <a:endParaRPr lang="en-US"/>
            </a:p>
          </p:txBody>
        </p:sp>
        <p:sp>
          <p:nvSpPr>
            <p:cNvPr id="35862" name="Freeform 23"/>
            <p:cNvSpPr>
              <a:spLocks/>
            </p:cNvSpPr>
            <p:nvPr/>
          </p:nvSpPr>
          <p:spPr bwMode="auto">
            <a:xfrm>
              <a:off x="921" y="1048"/>
              <a:ext cx="15" cy="2"/>
            </a:xfrm>
            <a:custGeom>
              <a:avLst/>
              <a:gdLst>
                <a:gd name="T0" fmla="*/ 0 w 60"/>
                <a:gd name="T1" fmla="*/ 0 h 17"/>
                <a:gd name="T2" fmla="*/ 0 w 60"/>
                <a:gd name="T3" fmla="*/ 0 h 17"/>
                <a:gd name="T4" fmla="*/ 0 w 60"/>
                <a:gd name="T5" fmla="*/ 0 h 17"/>
                <a:gd name="T6" fmla="*/ 0 w 60"/>
                <a:gd name="T7" fmla="*/ 0 h 17"/>
                <a:gd name="T8" fmla="*/ 0 w 60"/>
                <a:gd name="T9" fmla="*/ 0 h 17"/>
                <a:gd name="T10" fmla="*/ 0 w 60"/>
                <a:gd name="T11" fmla="*/ 0 h 17"/>
                <a:gd name="T12" fmla="*/ 0 w 60"/>
                <a:gd name="T13" fmla="*/ 0 h 17"/>
                <a:gd name="T14" fmla="*/ 0 w 60"/>
                <a:gd name="T15" fmla="*/ 0 h 17"/>
                <a:gd name="T16" fmla="*/ 0 w 60"/>
                <a:gd name="T17" fmla="*/ 0 h 17"/>
                <a:gd name="T18" fmla="*/ 0 w 60"/>
                <a:gd name="T19" fmla="*/ 0 h 17"/>
                <a:gd name="T20" fmla="*/ 0 w 60"/>
                <a:gd name="T21" fmla="*/ 0 h 17"/>
                <a:gd name="T22" fmla="*/ 0 w 60"/>
                <a:gd name="T23" fmla="*/ 0 h 17"/>
                <a:gd name="T24" fmla="*/ 0 w 60"/>
                <a:gd name="T25" fmla="*/ 0 h 17"/>
                <a:gd name="T26" fmla="*/ 0 w 60"/>
                <a:gd name="T27" fmla="*/ 0 h 17"/>
                <a:gd name="T28" fmla="*/ 0 w 60"/>
                <a:gd name="T29" fmla="*/ 0 h 17"/>
                <a:gd name="T30" fmla="*/ 0 w 60"/>
                <a:gd name="T31" fmla="*/ 0 h 17"/>
                <a:gd name="T32" fmla="*/ 0 w 60"/>
                <a:gd name="T33" fmla="*/ 0 h 1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0"/>
                <a:gd name="T52" fmla="*/ 0 h 17"/>
                <a:gd name="T53" fmla="*/ 60 w 60"/>
                <a:gd name="T54" fmla="*/ 17 h 1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0" h="17">
                  <a:moveTo>
                    <a:pt x="60" y="0"/>
                  </a:moveTo>
                  <a:lnTo>
                    <a:pt x="52" y="4"/>
                  </a:lnTo>
                  <a:lnTo>
                    <a:pt x="46" y="5"/>
                  </a:lnTo>
                  <a:lnTo>
                    <a:pt x="38" y="8"/>
                  </a:lnTo>
                  <a:lnTo>
                    <a:pt x="33" y="11"/>
                  </a:lnTo>
                  <a:lnTo>
                    <a:pt x="24" y="13"/>
                  </a:lnTo>
                  <a:lnTo>
                    <a:pt x="17" y="15"/>
                  </a:lnTo>
                  <a:lnTo>
                    <a:pt x="9" y="16"/>
                  </a:lnTo>
                  <a:lnTo>
                    <a:pt x="0" y="17"/>
                  </a:lnTo>
                  <a:lnTo>
                    <a:pt x="8" y="13"/>
                  </a:lnTo>
                  <a:lnTo>
                    <a:pt x="14" y="12"/>
                  </a:lnTo>
                  <a:lnTo>
                    <a:pt x="20" y="11"/>
                  </a:lnTo>
                  <a:lnTo>
                    <a:pt x="29" y="9"/>
                  </a:lnTo>
                  <a:lnTo>
                    <a:pt x="37" y="8"/>
                  </a:lnTo>
                  <a:lnTo>
                    <a:pt x="46" y="7"/>
                  </a:lnTo>
                  <a:lnTo>
                    <a:pt x="52" y="4"/>
                  </a:lnTo>
                  <a:lnTo>
                    <a:pt x="60" y="0"/>
                  </a:lnTo>
                  <a:close/>
                </a:path>
              </a:pathLst>
            </a:custGeom>
            <a:solidFill>
              <a:srgbClr val="FFFFFF"/>
            </a:solidFill>
            <a:ln w="9525">
              <a:noFill/>
              <a:round/>
              <a:headEnd/>
              <a:tailEnd/>
            </a:ln>
          </p:spPr>
          <p:txBody>
            <a:bodyPr/>
            <a:lstStyle/>
            <a:p>
              <a:endParaRPr lang="en-US"/>
            </a:p>
          </p:txBody>
        </p:sp>
        <p:sp>
          <p:nvSpPr>
            <p:cNvPr id="35863" name="Freeform 24"/>
            <p:cNvSpPr>
              <a:spLocks/>
            </p:cNvSpPr>
            <p:nvPr/>
          </p:nvSpPr>
          <p:spPr bwMode="auto">
            <a:xfrm>
              <a:off x="990" y="1049"/>
              <a:ext cx="9" cy="1"/>
            </a:xfrm>
            <a:custGeom>
              <a:avLst/>
              <a:gdLst>
                <a:gd name="T0" fmla="*/ 0 w 39"/>
                <a:gd name="T1" fmla="*/ 0 h 10"/>
                <a:gd name="T2" fmla="*/ 0 w 39"/>
                <a:gd name="T3" fmla="*/ 0 h 10"/>
                <a:gd name="T4" fmla="*/ 0 w 39"/>
                <a:gd name="T5" fmla="*/ 0 h 10"/>
                <a:gd name="T6" fmla="*/ 0 w 39"/>
                <a:gd name="T7" fmla="*/ 0 h 10"/>
                <a:gd name="T8" fmla="*/ 0 w 39"/>
                <a:gd name="T9" fmla="*/ 0 h 10"/>
                <a:gd name="T10" fmla="*/ 0 w 39"/>
                <a:gd name="T11" fmla="*/ 0 h 10"/>
                <a:gd name="T12" fmla="*/ 0 w 39"/>
                <a:gd name="T13" fmla="*/ 0 h 10"/>
                <a:gd name="T14" fmla="*/ 0 w 39"/>
                <a:gd name="T15" fmla="*/ 0 h 10"/>
                <a:gd name="T16" fmla="*/ 0 w 39"/>
                <a:gd name="T17" fmla="*/ 0 h 1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9"/>
                <a:gd name="T28" fmla="*/ 0 h 10"/>
                <a:gd name="T29" fmla="*/ 39 w 39"/>
                <a:gd name="T30" fmla="*/ 10 h 1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9" h="10">
                  <a:moveTo>
                    <a:pt x="39" y="10"/>
                  </a:moveTo>
                  <a:lnTo>
                    <a:pt x="27" y="10"/>
                  </a:lnTo>
                  <a:lnTo>
                    <a:pt x="17" y="9"/>
                  </a:lnTo>
                  <a:lnTo>
                    <a:pt x="7" y="5"/>
                  </a:lnTo>
                  <a:lnTo>
                    <a:pt x="0" y="0"/>
                  </a:lnTo>
                  <a:lnTo>
                    <a:pt x="12" y="0"/>
                  </a:lnTo>
                  <a:lnTo>
                    <a:pt x="21" y="1"/>
                  </a:lnTo>
                  <a:lnTo>
                    <a:pt x="30" y="5"/>
                  </a:lnTo>
                  <a:lnTo>
                    <a:pt x="39" y="10"/>
                  </a:lnTo>
                  <a:close/>
                </a:path>
              </a:pathLst>
            </a:custGeom>
            <a:solidFill>
              <a:srgbClr val="FFFFFF"/>
            </a:solidFill>
            <a:ln w="9525">
              <a:noFill/>
              <a:round/>
              <a:headEnd/>
              <a:tailEnd/>
            </a:ln>
          </p:spPr>
          <p:txBody>
            <a:bodyPr/>
            <a:lstStyle/>
            <a:p>
              <a:endParaRPr lang="en-US"/>
            </a:p>
          </p:txBody>
        </p:sp>
        <p:sp>
          <p:nvSpPr>
            <p:cNvPr id="35864" name="Freeform 25"/>
            <p:cNvSpPr>
              <a:spLocks/>
            </p:cNvSpPr>
            <p:nvPr/>
          </p:nvSpPr>
          <p:spPr bwMode="auto">
            <a:xfrm>
              <a:off x="816" y="1050"/>
              <a:ext cx="15" cy="13"/>
            </a:xfrm>
            <a:custGeom>
              <a:avLst/>
              <a:gdLst>
                <a:gd name="T0" fmla="*/ 0 w 58"/>
                <a:gd name="T1" fmla="*/ 0 h 75"/>
                <a:gd name="T2" fmla="*/ 0 w 58"/>
                <a:gd name="T3" fmla="*/ 0 h 75"/>
                <a:gd name="T4" fmla="*/ 0 w 58"/>
                <a:gd name="T5" fmla="*/ 0 h 75"/>
                <a:gd name="T6" fmla="*/ 0 w 58"/>
                <a:gd name="T7" fmla="*/ 0 h 75"/>
                <a:gd name="T8" fmla="*/ 0 w 58"/>
                <a:gd name="T9" fmla="*/ 0 h 75"/>
                <a:gd name="T10" fmla="*/ 0 w 58"/>
                <a:gd name="T11" fmla="*/ 0 h 75"/>
                <a:gd name="T12" fmla="*/ 0 w 58"/>
                <a:gd name="T13" fmla="*/ 0 h 75"/>
                <a:gd name="T14" fmla="*/ 0 w 58"/>
                <a:gd name="T15" fmla="*/ 0 h 75"/>
                <a:gd name="T16" fmla="*/ 0 w 58"/>
                <a:gd name="T17" fmla="*/ 0 h 75"/>
                <a:gd name="T18" fmla="*/ 0 w 58"/>
                <a:gd name="T19" fmla="*/ 0 h 75"/>
                <a:gd name="T20" fmla="*/ 0 w 58"/>
                <a:gd name="T21" fmla="*/ 0 h 75"/>
                <a:gd name="T22" fmla="*/ 0 w 58"/>
                <a:gd name="T23" fmla="*/ 0 h 75"/>
                <a:gd name="T24" fmla="*/ 0 w 58"/>
                <a:gd name="T25" fmla="*/ 0 h 75"/>
                <a:gd name="T26" fmla="*/ 0 w 58"/>
                <a:gd name="T27" fmla="*/ 0 h 75"/>
                <a:gd name="T28" fmla="*/ 0 w 58"/>
                <a:gd name="T29" fmla="*/ 0 h 75"/>
                <a:gd name="T30" fmla="*/ 0 w 58"/>
                <a:gd name="T31" fmla="*/ 0 h 75"/>
                <a:gd name="T32" fmla="*/ 0 w 58"/>
                <a:gd name="T33" fmla="*/ 0 h 7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8"/>
                <a:gd name="T52" fmla="*/ 0 h 75"/>
                <a:gd name="T53" fmla="*/ 58 w 58"/>
                <a:gd name="T54" fmla="*/ 75 h 7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8" h="75">
                  <a:moveTo>
                    <a:pt x="58" y="75"/>
                  </a:moveTo>
                  <a:lnTo>
                    <a:pt x="50" y="67"/>
                  </a:lnTo>
                  <a:lnTo>
                    <a:pt x="43" y="58"/>
                  </a:lnTo>
                  <a:lnTo>
                    <a:pt x="36" y="48"/>
                  </a:lnTo>
                  <a:lnTo>
                    <a:pt x="27" y="40"/>
                  </a:lnTo>
                  <a:lnTo>
                    <a:pt x="21" y="30"/>
                  </a:lnTo>
                  <a:lnTo>
                    <a:pt x="14" y="20"/>
                  </a:lnTo>
                  <a:lnTo>
                    <a:pt x="7" y="10"/>
                  </a:lnTo>
                  <a:lnTo>
                    <a:pt x="0" y="0"/>
                  </a:lnTo>
                  <a:lnTo>
                    <a:pt x="10" y="8"/>
                  </a:lnTo>
                  <a:lnTo>
                    <a:pt x="21" y="16"/>
                  </a:lnTo>
                  <a:lnTo>
                    <a:pt x="28" y="25"/>
                  </a:lnTo>
                  <a:lnTo>
                    <a:pt x="36" y="35"/>
                  </a:lnTo>
                  <a:lnTo>
                    <a:pt x="42" y="44"/>
                  </a:lnTo>
                  <a:lnTo>
                    <a:pt x="48" y="54"/>
                  </a:lnTo>
                  <a:lnTo>
                    <a:pt x="53" y="64"/>
                  </a:lnTo>
                  <a:lnTo>
                    <a:pt x="58" y="75"/>
                  </a:lnTo>
                  <a:close/>
                </a:path>
              </a:pathLst>
            </a:custGeom>
            <a:solidFill>
              <a:srgbClr val="4040FF"/>
            </a:solidFill>
            <a:ln w="9525">
              <a:noFill/>
              <a:round/>
              <a:headEnd/>
              <a:tailEnd/>
            </a:ln>
          </p:spPr>
          <p:txBody>
            <a:bodyPr/>
            <a:lstStyle/>
            <a:p>
              <a:endParaRPr lang="en-US"/>
            </a:p>
          </p:txBody>
        </p:sp>
        <p:sp>
          <p:nvSpPr>
            <p:cNvPr id="35865" name="Freeform 26"/>
            <p:cNvSpPr>
              <a:spLocks/>
            </p:cNvSpPr>
            <p:nvPr/>
          </p:nvSpPr>
          <p:spPr bwMode="auto">
            <a:xfrm>
              <a:off x="964" y="1053"/>
              <a:ext cx="34" cy="17"/>
            </a:xfrm>
            <a:custGeom>
              <a:avLst/>
              <a:gdLst>
                <a:gd name="T0" fmla="*/ 0 w 135"/>
                <a:gd name="T1" fmla="*/ 0 h 104"/>
                <a:gd name="T2" fmla="*/ 0 w 135"/>
                <a:gd name="T3" fmla="*/ 0 h 104"/>
                <a:gd name="T4" fmla="*/ 0 w 135"/>
                <a:gd name="T5" fmla="*/ 0 h 104"/>
                <a:gd name="T6" fmla="*/ 0 w 135"/>
                <a:gd name="T7" fmla="*/ 0 h 104"/>
                <a:gd name="T8" fmla="*/ 0 w 135"/>
                <a:gd name="T9" fmla="*/ 0 h 104"/>
                <a:gd name="T10" fmla="*/ 0 w 135"/>
                <a:gd name="T11" fmla="*/ 0 h 104"/>
                <a:gd name="T12" fmla="*/ 0 w 135"/>
                <a:gd name="T13" fmla="*/ 0 h 104"/>
                <a:gd name="T14" fmla="*/ 0 w 135"/>
                <a:gd name="T15" fmla="*/ 0 h 104"/>
                <a:gd name="T16" fmla="*/ 0 w 135"/>
                <a:gd name="T17" fmla="*/ 0 h 104"/>
                <a:gd name="T18" fmla="*/ 0 w 135"/>
                <a:gd name="T19" fmla="*/ 0 h 104"/>
                <a:gd name="T20" fmla="*/ 0 w 135"/>
                <a:gd name="T21" fmla="*/ 0 h 104"/>
                <a:gd name="T22" fmla="*/ 0 w 135"/>
                <a:gd name="T23" fmla="*/ 0 h 104"/>
                <a:gd name="T24" fmla="*/ 0 w 135"/>
                <a:gd name="T25" fmla="*/ 0 h 104"/>
                <a:gd name="T26" fmla="*/ 0 w 135"/>
                <a:gd name="T27" fmla="*/ 0 h 104"/>
                <a:gd name="T28" fmla="*/ 0 w 135"/>
                <a:gd name="T29" fmla="*/ 0 h 104"/>
                <a:gd name="T30" fmla="*/ 0 w 135"/>
                <a:gd name="T31" fmla="*/ 0 h 104"/>
                <a:gd name="T32" fmla="*/ 0 w 135"/>
                <a:gd name="T33" fmla="*/ 0 h 104"/>
                <a:gd name="T34" fmla="*/ 0 w 135"/>
                <a:gd name="T35" fmla="*/ 0 h 104"/>
                <a:gd name="T36" fmla="*/ 0 w 135"/>
                <a:gd name="T37" fmla="*/ 0 h 104"/>
                <a:gd name="T38" fmla="*/ 0 w 135"/>
                <a:gd name="T39" fmla="*/ 0 h 104"/>
                <a:gd name="T40" fmla="*/ 0 w 135"/>
                <a:gd name="T41" fmla="*/ 0 h 104"/>
                <a:gd name="T42" fmla="*/ 0 w 135"/>
                <a:gd name="T43" fmla="*/ 0 h 104"/>
                <a:gd name="T44" fmla="*/ 0 w 135"/>
                <a:gd name="T45" fmla="*/ 0 h 104"/>
                <a:gd name="T46" fmla="*/ 0 w 135"/>
                <a:gd name="T47" fmla="*/ 0 h 104"/>
                <a:gd name="T48" fmla="*/ 0 w 135"/>
                <a:gd name="T49" fmla="*/ 0 h 104"/>
                <a:gd name="T50" fmla="*/ 0 w 135"/>
                <a:gd name="T51" fmla="*/ 0 h 104"/>
                <a:gd name="T52" fmla="*/ 0 w 135"/>
                <a:gd name="T53" fmla="*/ 0 h 104"/>
                <a:gd name="T54" fmla="*/ 0 w 135"/>
                <a:gd name="T55" fmla="*/ 0 h 104"/>
                <a:gd name="T56" fmla="*/ 0 w 135"/>
                <a:gd name="T57" fmla="*/ 0 h 104"/>
                <a:gd name="T58" fmla="*/ 0 w 135"/>
                <a:gd name="T59" fmla="*/ 0 h 104"/>
                <a:gd name="T60" fmla="*/ 0 w 135"/>
                <a:gd name="T61" fmla="*/ 0 h 104"/>
                <a:gd name="T62" fmla="*/ 0 w 135"/>
                <a:gd name="T63" fmla="*/ 0 h 104"/>
                <a:gd name="T64" fmla="*/ 0 w 135"/>
                <a:gd name="T65" fmla="*/ 0 h 104"/>
                <a:gd name="T66" fmla="*/ 0 w 135"/>
                <a:gd name="T67" fmla="*/ 0 h 104"/>
                <a:gd name="T68" fmla="*/ 0 w 135"/>
                <a:gd name="T69" fmla="*/ 0 h 104"/>
                <a:gd name="T70" fmla="*/ 0 w 135"/>
                <a:gd name="T71" fmla="*/ 0 h 104"/>
                <a:gd name="T72" fmla="*/ 0 w 135"/>
                <a:gd name="T73" fmla="*/ 0 h 104"/>
                <a:gd name="T74" fmla="*/ 0 w 135"/>
                <a:gd name="T75" fmla="*/ 0 h 104"/>
                <a:gd name="T76" fmla="*/ 0 w 135"/>
                <a:gd name="T77" fmla="*/ 0 h 104"/>
                <a:gd name="T78" fmla="*/ 0 w 135"/>
                <a:gd name="T79" fmla="*/ 0 h 104"/>
                <a:gd name="T80" fmla="*/ 0 w 135"/>
                <a:gd name="T81" fmla="*/ 0 h 104"/>
                <a:gd name="T82" fmla="*/ 0 w 135"/>
                <a:gd name="T83" fmla="*/ 0 h 104"/>
                <a:gd name="T84" fmla="*/ 0 w 135"/>
                <a:gd name="T85" fmla="*/ 0 h 104"/>
                <a:gd name="T86" fmla="*/ 0 w 135"/>
                <a:gd name="T87" fmla="*/ 0 h 104"/>
                <a:gd name="T88" fmla="*/ 0 w 135"/>
                <a:gd name="T89" fmla="*/ 0 h 104"/>
                <a:gd name="T90" fmla="*/ 0 w 135"/>
                <a:gd name="T91" fmla="*/ 0 h 104"/>
                <a:gd name="T92" fmla="*/ 0 w 135"/>
                <a:gd name="T93" fmla="*/ 0 h 104"/>
                <a:gd name="T94" fmla="*/ 0 w 135"/>
                <a:gd name="T95" fmla="*/ 0 h 104"/>
                <a:gd name="T96" fmla="*/ 0 w 135"/>
                <a:gd name="T97" fmla="*/ 0 h 104"/>
                <a:gd name="T98" fmla="*/ 0 w 135"/>
                <a:gd name="T99" fmla="*/ 0 h 104"/>
                <a:gd name="T100" fmla="*/ 0 w 135"/>
                <a:gd name="T101" fmla="*/ 0 h 10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5"/>
                <a:gd name="T154" fmla="*/ 0 h 104"/>
                <a:gd name="T155" fmla="*/ 135 w 135"/>
                <a:gd name="T156" fmla="*/ 104 h 10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5" h="104">
                  <a:moveTo>
                    <a:pt x="135" y="37"/>
                  </a:moveTo>
                  <a:lnTo>
                    <a:pt x="129" y="48"/>
                  </a:lnTo>
                  <a:lnTo>
                    <a:pt x="121" y="50"/>
                  </a:lnTo>
                  <a:lnTo>
                    <a:pt x="114" y="49"/>
                  </a:lnTo>
                  <a:lnTo>
                    <a:pt x="107" y="47"/>
                  </a:lnTo>
                  <a:lnTo>
                    <a:pt x="101" y="42"/>
                  </a:lnTo>
                  <a:lnTo>
                    <a:pt x="94" y="41"/>
                  </a:lnTo>
                  <a:lnTo>
                    <a:pt x="87" y="42"/>
                  </a:lnTo>
                  <a:lnTo>
                    <a:pt x="80" y="50"/>
                  </a:lnTo>
                  <a:lnTo>
                    <a:pt x="62" y="41"/>
                  </a:lnTo>
                  <a:lnTo>
                    <a:pt x="38" y="62"/>
                  </a:lnTo>
                  <a:lnTo>
                    <a:pt x="44" y="66"/>
                  </a:lnTo>
                  <a:lnTo>
                    <a:pt x="49" y="72"/>
                  </a:lnTo>
                  <a:lnTo>
                    <a:pt x="57" y="77"/>
                  </a:lnTo>
                  <a:lnTo>
                    <a:pt x="64" y="81"/>
                  </a:lnTo>
                  <a:lnTo>
                    <a:pt x="71" y="86"/>
                  </a:lnTo>
                  <a:lnTo>
                    <a:pt x="80" y="89"/>
                  </a:lnTo>
                  <a:lnTo>
                    <a:pt x="87" y="89"/>
                  </a:lnTo>
                  <a:lnTo>
                    <a:pt x="96" y="86"/>
                  </a:lnTo>
                  <a:lnTo>
                    <a:pt x="91" y="90"/>
                  </a:lnTo>
                  <a:lnTo>
                    <a:pt x="85" y="94"/>
                  </a:lnTo>
                  <a:lnTo>
                    <a:pt x="78" y="97"/>
                  </a:lnTo>
                  <a:lnTo>
                    <a:pt x="69" y="100"/>
                  </a:lnTo>
                  <a:lnTo>
                    <a:pt x="61" y="103"/>
                  </a:lnTo>
                  <a:lnTo>
                    <a:pt x="52" y="104"/>
                  </a:lnTo>
                  <a:lnTo>
                    <a:pt x="43" y="104"/>
                  </a:lnTo>
                  <a:lnTo>
                    <a:pt x="33" y="103"/>
                  </a:lnTo>
                  <a:lnTo>
                    <a:pt x="16" y="95"/>
                  </a:lnTo>
                  <a:lnTo>
                    <a:pt x="6" y="87"/>
                  </a:lnTo>
                  <a:lnTo>
                    <a:pt x="0" y="76"/>
                  </a:lnTo>
                  <a:lnTo>
                    <a:pt x="0" y="65"/>
                  </a:lnTo>
                  <a:lnTo>
                    <a:pt x="0" y="51"/>
                  </a:lnTo>
                  <a:lnTo>
                    <a:pt x="2" y="39"/>
                  </a:lnTo>
                  <a:lnTo>
                    <a:pt x="5" y="25"/>
                  </a:lnTo>
                  <a:lnTo>
                    <a:pt x="6" y="12"/>
                  </a:lnTo>
                  <a:lnTo>
                    <a:pt x="16" y="6"/>
                  </a:lnTo>
                  <a:lnTo>
                    <a:pt x="26" y="3"/>
                  </a:lnTo>
                  <a:lnTo>
                    <a:pt x="37" y="1"/>
                  </a:lnTo>
                  <a:lnTo>
                    <a:pt x="48" y="0"/>
                  </a:lnTo>
                  <a:lnTo>
                    <a:pt x="59" y="1"/>
                  </a:lnTo>
                  <a:lnTo>
                    <a:pt x="71" y="3"/>
                  </a:lnTo>
                  <a:lnTo>
                    <a:pt x="82" y="6"/>
                  </a:lnTo>
                  <a:lnTo>
                    <a:pt x="94" y="9"/>
                  </a:lnTo>
                  <a:lnTo>
                    <a:pt x="100" y="6"/>
                  </a:lnTo>
                  <a:lnTo>
                    <a:pt x="102" y="3"/>
                  </a:lnTo>
                  <a:lnTo>
                    <a:pt x="107" y="1"/>
                  </a:lnTo>
                  <a:lnTo>
                    <a:pt x="114" y="1"/>
                  </a:lnTo>
                  <a:lnTo>
                    <a:pt x="124" y="9"/>
                  </a:lnTo>
                  <a:lnTo>
                    <a:pt x="128" y="17"/>
                  </a:lnTo>
                  <a:lnTo>
                    <a:pt x="131" y="27"/>
                  </a:lnTo>
                  <a:lnTo>
                    <a:pt x="135" y="37"/>
                  </a:lnTo>
                  <a:close/>
                </a:path>
              </a:pathLst>
            </a:custGeom>
            <a:solidFill>
              <a:srgbClr val="FFFFFF"/>
            </a:solidFill>
            <a:ln w="9525">
              <a:noFill/>
              <a:round/>
              <a:headEnd/>
              <a:tailEnd/>
            </a:ln>
          </p:spPr>
          <p:txBody>
            <a:bodyPr/>
            <a:lstStyle/>
            <a:p>
              <a:endParaRPr lang="en-US"/>
            </a:p>
          </p:txBody>
        </p:sp>
        <p:sp>
          <p:nvSpPr>
            <p:cNvPr id="35866" name="Freeform 27"/>
            <p:cNvSpPr>
              <a:spLocks/>
            </p:cNvSpPr>
            <p:nvPr/>
          </p:nvSpPr>
          <p:spPr bwMode="auto">
            <a:xfrm>
              <a:off x="1005" y="1052"/>
              <a:ext cx="10" cy="4"/>
            </a:xfrm>
            <a:custGeom>
              <a:avLst/>
              <a:gdLst>
                <a:gd name="T0" fmla="*/ 0 w 37"/>
                <a:gd name="T1" fmla="*/ 0 h 21"/>
                <a:gd name="T2" fmla="*/ 0 w 37"/>
                <a:gd name="T3" fmla="*/ 0 h 21"/>
                <a:gd name="T4" fmla="*/ 0 w 37"/>
                <a:gd name="T5" fmla="*/ 0 h 21"/>
                <a:gd name="T6" fmla="*/ 0 w 37"/>
                <a:gd name="T7" fmla="*/ 0 h 21"/>
                <a:gd name="T8" fmla="*/ 0 60000 65536"/>
                <a:gd name="T9" fmla="*/ 0 60000 65536"/>
                <a:gd name="T10" fmla="*/ 0 60000 65536"/>
                <a:gd name="T11" fmla="*/ 0 60000 65536"/>
                <a:gd name="T12" fmla="*/ 0 w 37"/>
                <a:gd name="T13" fmla="*/ 0 h 21"/>
                <a:gd name="T14" fmla="*/ 37 w 37"/>
                <a:gd name="T15" fmla="*/ 21 h 21"/>
              </a:gdLst>
              <a:ahLst/>
              <a:cxnLst>
                <a:cxn ang="T8">
                  <a:pos x="T0" y="T1"/>
                </a:cxn>
                <a:cxn ang="T9">
                  <a:pos x="T2" y="T3"/>
                </a:cxn>
                <a:cxn ang="T10">
                  <a:pos x="T4" y="T5"/>
                </a:cxn>
                <a:cxn ang="T11">
                  <a:pos x="T6" y="T7"/>
                </a:cxn>
              </a:cxnLst>
              <a:rect l="T12" t="T13" r="T14" b="T15"/>
              <a:pathLst>
                <a:path w="37" h="21">
                  <a:moveTo>
                    <a:pt x="37" y="21"/>
                  </a:moveTo>
                  <a:lnTo>
                    <a:pt x="0" y="0"/>
                  </a:lnTo>
                  <a:lnTo>
                    <a:pt x="25" y="4"/>
                  </a:lnTo>
                  <a:lnTo>
                    <a:pt x="37" y="21"/>
                  </a:lnTo>
                  <a:close/>
                </a:path>
              </a:pathLst>
            </a:custGeom>
            <a:solidFill>
              <a:srgbClr val="FFFFFF"/>
            </a:solidFill>
            <a:ln w="9525">
              <a:noFill/>
              <a:round/>
              <a:headEnd/>
              <a:tailEnd/>
            </a:ln>
          </p:spPr>
          <p:txBody>
            <a:bodyPr/>
            <a:lstStyle/>
            <a:p>
              <a:endParaRPr lang="en-US"/>
            </a:p>
          </p:txBody>
        </p:sp>
        <p:sp>
          <p:nvSpPr>
            <p:cNvPr id="35867" name="Freeform 28"/>
            <p:cNvSpPr>
              <a:spLocks/>
            </p:cNvSpPr>
            <p:nvPr/>
          </p:nvSpPr>
          <p:spPr bwMode="auto">
            <a:xfrm>
              <a:off x="924" y="1053"/>
              <a:ext cx="34" cy="16"/>
            </a:xfrm>
            <a:custGeom>
              <a:avLst/>
              <a:gdLst>
                <a:gd name="T0" fmla="*/ 0 w 135"/>
                <a:gd name="T1" fmla="*/ 0 h 94"/>
                <a:gd name="T2" fmla="*/ 0 w 135"/>
                <a:gd name="T3" fmla="*/ 0 h 94"/>
                <a:gd name="T4" fmla="*/ 0 w 135"/>
                <a:gd name="T5" fmla="*/ 0 h 94"/>
                <a:gd name="T6" fmla="*/ 0 w 135"/>
                <a:gd name="T7" fmla="*/ 0 h 94"/>
                <a:gd name="T8" fmla="*/ 0 w 135"/>
                <a:gd name="T9" fmla="*/ 0 h 94"/>
                <a:gd name="T10" fmla="*/ 0 w 135"/>
                <a:gd name="T11" fmla="*/ 0 h 94"/>
                <a:gd name="T12" fmla="*/ 0 w 135"/>
                <a:gd name="T13" fmla="*/ 0 h 94"/>
                <a:gd name="T14" fmla="*/ 0 w 135"/>
                <a:gd name="T15" fmla="*/ 0 h 94"/>
                <a:gd name="T16" fmla="*/ 0 w 135"/>
                <a:gd name="T17" fmla="*/ 0 h 94"/>
                <a:gd name="T18" fmla="*/ 0 w 135"/>
                <a:gd name="T19" fmla="*/ 0 h 94"/>
                <a:gd name="T20" fmla="*/ 0 w 135"/>
                <a:gd name="T21" fmla="*/ 0 h 94"/>
                <a:gd name="T22" fmla="*/ 0 w 135"/>
                <a:gd name="T23" fmla="*/ 0 h 94"/>
                <a:gd name="T24" fmla="*/ 0 w 135"/>
                <a:gd name="T25" fmla="*/ 0 h 94"/>
                <a:gd name="T26" fmla="*/ 0 w 135"/>
                <a:gd name="T27" fmla="*/ 0 h 94"/>
                <a:gd name="T28" fmla="*/ 0 w 135"/>
                <a:gd name="T29" fmla="*/ 0 h 94"/>
                <a:gd name="T30" fmla="*/ 0 w 135"/>
                <a:gd name="T31" fmla="*/ 0 h 94"/>
                <a:gd name="T32" fmla="*/ 0 w 135"/>
                <a:gd name="T33" fmla="*/ 0 h 94"/>
                <a:gd name="T34" fmla="*/ 0 w 135"/>
                <a:gd name="T35" fmla="*/ 0 h 94"/>
                <a:gd name="T36" fmla="*/ 0 w 135"/>
                <a:gd name="T37" fmla="*/ 0 h 94"/>
                <a:gd name="T38" fmla="*/ 0 w 135"/>
                <a:gd name="T39" fmla="*/ 0 h 94"/>
                <a:gd name="T40" fmla="*/ 0 w 135"/>
                <a:gd name="T41" fmla="*/ 0 h 94"/>
                <a:gd name="T42" fmla="*/ 0 w 135"/>
                <a:gd name="T43" fmla="*/ 0 h 94"/>
                <a:gd name="T44" fmla="*/ 0 w 135"/>
                <a:gd name="T45" fmla="*/ 0 h 94"/>
                <a:gd name="T46" fmla="*/ 0 w 135"/>
                <a:gd name="T47" fmla="*/ 0 h 94"/>
                <a:gd name="T48" fmla="*/ 0 w 135"/>
                <a:gd name="T49" fmla="*/ 0 h 94"/>
                <a:gd name="T50" fmla="*/ 0 w 135"/>
                <a:gd name="T51" fmla="*/ 0 h 94"/>
                <a:gd name="T52" fmla="*/ 0 w 135"/>
                <a:gd name="T53" fmla="*/ 0 h 94"/>
                <a:gd name="T54" fmla="*/ 0 w 135"/>
                <a:gd name="T55" fmla="*/ 0 h 94"/>
                <a:gd name="T56" fmla="*/ 0 w 135"/>
                <a:gd name="T57" fmla="*/ 0 h 94"/>
                <a:gd name="T58" fmla="*/ 0 w 135"/>
                <a:gd name="T59" fmla="*/ 0 h 94"/>
                <a:gd name="T60" fmla="*/ 0 w 135"/>
                <a:gd name="T61" fmla="*/ 0 h 94"/>
                <a:gd name="T62" fmla="*/ 0 w 135"/>
                <a:gd name="T63" fmla="*/ 0 h 94"/>
                <a:gd name="T64" fmla="*/ 0 w 135"/>
                <a:gd name="T65" fmla="*/ 0 h 94"/>
                <a:gd name="T66" fmla="*/ 0 w 135"/>
                <a:gd name="T67" fmla="*/ 0 h 94"/>
                <a:gd name="T68" fmla="*/ 0 w 135"/>
                <a:gd name="T69" fmla="*/ 0 h 94"/>
                <a:gd name="T70" fmla="*/ 0 w 135"/>
                <a:gd name="T71" fmla="*/ 0 h 94"/>
                <a:gd name="T72" fmla="*/ 0 w 135"/>
                <a:gd name="T73" fmla="*/ 0 h 94"/>
                <a:gd name="T74" fmla="*/ 0 w 135"/>
                <a:gd name="T75" fmla="*/ 0 h 94"/>
                <a:gd name="T76" fmla="*/ 0 w 135"/>
                <a:gd name="T77" fmla="*/ 0 h 94"/>
                <a:gd name="T78" fmla="*/ 0 w 135"/>
                <a:gd name="T79" fmla="*/ 0 h 94"/>
                <a:gd name="T80" fmla="*/ 0 w 135"/>
                <a:gd name="T81" fmla="*/ 0 h 94"/>
                <a:gd name="T82" fmla="*/ 0 w 135"/>
                <a:gd name="T83" fmla="*/ 0 h 94"/>
                <a:gd name="T84" fmla="*/ 0 w 135"/>
                <a:gd name="T85" fmla="*/ 0 h 94"/>
                <a:gd name="T86" fmla="*/ 0 w 135"/>
                <a:gd name="T87" fmla="*/ 0 h 94"/>
                <a:gd name="T88" fmla="*/ 0 w 135"/>
                <a:gd name="T89" fmla="*/ 0 h 94"/>
                <a:gd name="T90" fmla="*/ 0 w 135"/>
                <a:gd name="T91" fmla="*/ 0 h 94"/>
                <a:gd name="T92" fmla="*/ 0 w 135"/>
                <a:gd name="T93" fmla="*/ 0 h 94"/>
                <a:gd name="T94" fmla="*/ 0 w 135"/>
                <a:gd name="T95" fmla="*/ 0 h 94"/>
                <a:gd name="T96" fmla="*/ 0 w 135"/>
                <a:gd name="T97" fmla="*/ 0 h 94"/>
                <a:gd name="T98" fmla="*/ 0 w 135"/>
                <a:gd name="T99" fmla="*/ 0 h 94"/>
                <a:gd name="T100" fmla="*/ 0 w 135"/>
                <a:gd name="T101" fmla="*/ 0 h 94"/>
                <a:gd name="T102" fmla="*/ 0 w 135"/>
                <a:gd name="T103" fmla="*/ 0 h 94"/>
                <a:gd name="T104" fmla="*/ 0 w 135"/>
                <a:gd name="T105" fmla="*/ 0 h 94"/>
                <a:gd name="T106" fmla="*/ 0 w 135"/>
                <a:gd name="T107" fmla="*/ 0 h 94"/>
                <a:gd name="T108" fmla="*/ 0 w 135"/>
                <a:gd name="T109" fmla="*/ 0 h 94"/>
                <a:gd name="T110" fmla="*/ 0 w 135"/>
                <a:gd name="T111" fmla="*/ 0 h 94"/>
                <a:gd name="T112" fmla="*/ 0 w 135"/>
                <a:gd name="T113" fmla="*/ 0 h 9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35"/>
                <a:gd name="T172" fmla="*/ 0 h 94"/>
                <a:gd name="T173" fmla="*/ 135 w 135"/>
                <a:gd name="T174" fmla="*/ 94 h 9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35" h="94">
                  <a:moveTo>
                    <a:pt x="134" y="6"/>
                  </a:moveTo>
                  <a:lnTo>
                    <a:pt x="135" y="18"/>
                  </a:lnTo>
                  <a:lnTo>
                    <a:pt x="134" y="29"/>
                  </a:lnTo>
                  <a:lnTo>
                    <a:pt x="131" y="41"/>
                  </a:lnTo>
                  <a:lnTo>
                    <a:pt x="124" y="51"/>
                  </a:lnTo>
                  <a:lnTo>
                    <a:pt x="121" y="45"/>
                  </a:lnTo>
                  <a:lnTo>
                    <a:pt x="116" y="36"/>
                  </a:lnTo>
                  <a:lnTo>
                    <a:pt x="109" y="29"/>
                  </a:lnTo>
                  <a:lnTo>
                    <a:pt x="96" y="34"/>
                  </a:lnTo>
                  <a:lnTo>
                    <a:pt x="91" y="38"/>
                  </a:lnTo>
                  <a:lnTo>
                    <a:pt x="86" y="36"/>
                  </a:lnTo>
                  <a:lnTo>
                    <a:pt x="81" y="32"/>
                  </a:lnTo>
                  <a:lnTo>
                    <a:pt x="76" y="29"/>
                  </a:lnTo>
                  <a:lnTo>
                    <a:pt x="66" y="36"/>
                  </a:lnTo>
                  <a:lnTo>
                    <a:pt x="59" y="42"/>
                  </a:lnTo>
                  <a:lnTo>
                    <a:pt x="54" y="52"/>
                  </a:lnTo>
                  <a:lnTo>
                    <a:pt x="54" y="63"/>
                  </a:lnTo>
                  <a:lnTo>
                    <a:pt x="60" y="66"/>
                  </a:lnTo>
                  <a:lnTo>
                    <a:pt x="66" y="66"/>
                  </a:lnTo>
                  <a:lnTo>
                    <a:pt x="73" y="66"/>
                  </a:lnTo>
                  <a:lnTo>
                    <a:pt x="79" y="65"/>
                  </a:lnTo>
                  <a:lnTo>
                    <a:pt x="86" y="65"/>
                  </a:lnTo>
                  <a:lnTo>
                    <a:pt x="92" y="66"/>
                  </a:lnTo>
                  <a:lnTo>
                    <a:pt x="97" y="70"/>
                  </a:lnTo>
                  <a:lnTo>
                    <a:pt x="105" y="76"/>
                  </a:lnTo>
                  <a:lnTo>
                    <a:pt x="98" y="82"/>
                  </a:lnTo>
                  <a:lnTo>
                    <a:pt x="95" y="84"/>
                  </a:lnTo>
                  <a:lnTo>
                    <a:pt x="87" y="87"/>
                  </a:lnTo>
                  <a:lnTo>
                    <a:pt x="81" y="88"/>
                  </a:lnTo>
                  <a:lnTo>
                    <a:pt x="73" y="90"/>
                  </a:lnTo>
                  <a:lnTo>
                    <a:pt x="66" y="91"/>
                  </a:lnTo>
                  <a:lnTo>
                    <a:pt x="58" y="92"/>
                  </a:lnTo>
                  <a:lnTo>
                    <a:pt x="52" y="94"/>
                  </a:lnTo>
                  <a:lnTo>
                    <a:pt x="39" y="90"/>
                  </a:lnTo>
                  <a:lnTo>
                    <a:pt x="29" y="83"/>
                  </a:lnTo>
                  <a:lnTo>
                    <a:pt x="21" y="76"/>
                  </a:lnTo>
                  <a:lnTo>
                    <a:pt x="16" y="68"/>
                  </a:lnTo>
                  <a:lnTo>
                    <a:pt x="10" y="59"/>
                  </a:lnTo>
                  <a:lnTo>
                    <a:pt x="6" y="48"/>
                  </a:lnTo>
                  <a:lnTo>
                    <a:pt x="2" y="39"/>
                  </a:lnTo>
                  <a:lnTo>
                    <a:pt x="0" y="29"/>
                  </a:lnTo>
                  <a:lnTo>
                    <a:pt x="2" y="22"/>
                  </a:lnTo>
                  <a:lnTo>
                    <a:pt x="4" y="15"/>
                  </a:lnTo>
                  <a:lnTo>
                    <a:pt x="7" y="9"/>
                  </a:lnTo>
                  <a:lnTo>
                    <a:pt x="12" y="3"/>
                  </a:lnTo>
                  <a:lnTo>
                    <a:pt x="20" y="1"/>
                  </a:lnTo>
                  <a:lnTo>
                    <a:pt x="25" y="3"/>
                  </a:lnTo>
                  <a:lnTo>
                    <a:pt x="31" y="7"/>
                  </a:lnTo>
                  <a:lnTo>
                    <a:pt x="34" y="12"/>
                  </a:lnTo>
                  <a:lnTo>
                    <a:pt x="48" y="15"/>
                  </a:lnTo>
                  <a:lnTo>
                    <a:pt x="59" y="14"/>
                  </a:lnTo>
                  <a:lnTo>
                    <a:pt x="73" y="11"/>
                  </a:lnTo>
                  <a:lnTo>
                    <a:pt x="85" y="7"/>
                  </a:lnTo>
                  <a:lnTo>
                    <a:pt x="97" y="3"/>
                  </a:lnTo>
                  <a:lnTo>
                    <a:pt x="109" y="0"/>
                  </a:lnTo>
                  <a:lnTo>
                    <a:pt x="122" y="1"/>
                  </a:lnTo>
                  <a:lnTo>
                    <a:pt x="134" y="6"/>
                  </a:lnTo>
                  <a:close/>
                </a:path>
              </a:pathLst>
            </a:custGeom>
            <a:solidFill>
              <a:srgbClr val="FFFFFF"/>
            </a:solidFill>
            <a:ln w="9525">
              <a:noFill/>
              <a:round/>
              <a:headEnd/>
              <a:tailEnd/>
            </a:ln>
          </p:spPr>
          <p:txBody>
            <a:bodyPr/>
            <a:lstStyle/>
            <a:p>
              <a:endParaRPr lang="en-US"/>
            </a:p>
          </p:txBody>
        </p:sp>
        <p:sp>
          <p:nvSpPr>
            <p:cNvPr id="35868" name="Freeform 29"/>
            <p:cNvSpPr>
              <a:spLocks/>
            </p:cNvSpPr>
            <p:nvPr/>
          </p:nvSpPr>
          <p:spPr bwMode="auto">
            <a:xfrm>
              <a:off x="1200" y="1053"/>
              <a:ext cx="46" cy="26"/>
            </a:xfrm>
            <a:custGeom>
              <a:avLst/>
              <a:gdLst>
                <a:gd name="T0" fmla="*/ 0 w 182"/>
                <a:gd name="T1" fmla="*/ 0 h 155"/>
                <a:gd name="T2" fmla="*/ 0 w 182"/>
                <a:gd name="T3" fmla="*/ 0 h 155"/>
                <a:gd name="T4" fmla="*/ 0 w 182"/>
                <a:gd name="T5" fmla="*/ 0 h 155"/>
                <a:gd name="T6" fmla="*/ 0 w 182"/>
                <a:gd name="T7" fmla="*/ 0 h 155"/>
                <a:gd name="T8" fmla="*/ 0 w 182"/>
                <a:gd name="T9" fmla="*/ 0 h 155"/>
                <a:gd name="T10" fmla="*/ 0 w 182"/>
                <a:gd name="T11" fmla="*/ 0 h 155"/>
                <a:gd name="T12" fmla="*/ 0 w 182"/>
                <a:gd name="T13" fmla="*/ 0 h 155"/>
                <a:gd name="T14" fmla="*/ 0 w 182"/>
                <a:gd name="T15" fmla="*/ 0 h 155"/>
                <a:gd name="T16" fmla="*/ 0 w 182"/>
                <a:gd name="T17" fmla="*/ 0 h 155"/>
                <a:gd name="T18" fmla="*/ 0 w 182"/>
                <a:gd name="T19" fmla="*/ 0 h 155"/>
                <a:gd name="T20" fmla="*/ 0 w 182"/>
                <a:gd name="T21" fmla="*/ 0 h 155"/>
                <a:gd name="T22" fmla="*/ 0 w 182"/>
                <a:gd name="T23" fmla="*/ 0 h 155"/>
                <a:gd name="T24" fmla="*/ 0 w 182"/>
                <a:gd name="T25" fmla="*/ 0 h 155"/>
                <a:gd name="T26" fmla="*/ 0 w 182"/>
                <a:gd name="T27" fmla="*/ 0 h 155"/>
                <a:gd name="T28" fmla="*/ 0 w 182"/>
                <a:gd name="T29" fmla="*/ 0 h 155"/>
                <a:gd name="T30" fmla="*/ 0 w 182"/>
                <a:gd name="T31" fmla="*/ 0 h 155"/>
                <a:gd name="T32" fmla="*/ 0 w 182"/>
                <a:gd name="T33" fmla="*/ 0 h 155"/>
                <a:gd name="T34" fmla="*/ 0 w 182"/>
                <a:gd name="T35" fmla="*/ 0 h 155"/>
                <a:gd name="T36" fmla="*/ 0 w 182"/>
                <a:gd name="T37" fmla="*/ 0 h 155"/>
                <a:gd name="T38" fmla="*/ 0 w 182"/>
                <a:gd name="T39" fmla="*/ 0 h 155"/>
                <a:gd name="T40" fmla="*/ 0 w 182"/>
                <a:gd name="T41" fmla="*/ 0 h 155"/>
                <a:gd name="T42" fmla="*/ 0 w 182"/>
                <a:gd name="T43" fmla="*/ 0 h 155"/>
                <a:gd name="T44" fmla="*/ 0 w 182"/>
                <a:gd name="T45" fmla="*/ 0 h 155"/>
                <a:gd name="T46" fmla="*/ 0 w 182"/>
                <a:gd name="T47" fmla="*/ 0 h 155"/>
                <a:gd name="T48" fmla="*/ 0 w 182"/>
                <a:gd name="T49" fmla="*/ 0 h 155"/>
                <a:gd name="T50" fmla="*/ 0 w 182"/>
                <a:gd name="T51" fmla="*/ 0 h 155"/>
                <a:gd name="T52" fmla="*/ 0 w 182"/>
                <a:gd name="T53" fmla="*/ 0 h 155"/>
                <a:gd name="T54" fmla="*/ 0 w 182"/>
                <a:gd name="T55" fmla="*/ 0 h 155"/>
                <a:gd name="T56" fmla="*/ 0 w 182"/>
                <a:gd name="T57" fmla="*/ 0 h 155"/>
                <a:gd name="T58" fmla="*/ 0 w 182"/>
                <a:gd name="T59" fmla="*/ 0 h 155"/>
                <a:gd name="T60" fmla="*/ 0 w 182"/>
                <a:gd name="T61" fmla="*/ 0 h 155"/>
                <a:gd name="T62" fmla="*/ 0 w 182"/>
                <a:gd name="T63" fmla="*/ 0 h 155"/>
                <a:gd name="T64" fmla="*/ 0 w 182"/>
                <a:gd name="T65" fmla="*/ 0 h 155"/>
                <a:gd name="T66" fmla="*/ 0 w 182"/>
                <a:gd name="T67" fmla="*/ 0 h 155"/>
                <a:gd name="T68" fmla="*/ 0 w 182"/>
                <a:gd name="T69" fmla="*/ 0 h 155"/>
                <a:gd name="T70" fmla="*/ 0 w 182"/>
                <a:gd name="T71" fmla="*/ 0 h 155"/>
                <a:gd name="T72" fmla="*/ 0 w 182"/>
                <a:gd name="T73" fmla="*/ 0 h 155"/>
                <a:gd name="T74" fmla="*/ 0 w 182"/>
                <a:gd name="T75" fmla="*/ 0 h 155"/>
                <a:gd name="T76" fmla="*/ 0 w 182"/>
                <a:gd name="T77" fmla="*/ 0 h 155"/>
                <a:gd name="T78" fmla="*/ 0 w 182"/>
                <a:gd name="T79" fmla="*/ 0 h 155"/>
                <a:gd name="T80" fmla="*/ 0 w 182"/>
                <a:gd name="T81" fmla="*/ 0 h 15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82"/>
                <a:gd name="T124" fmla="*/ 0 h 155"/>
                <a:gd name="T125" fmla="*/ 182 w 182"/>
                <a:gd name="T126" fmla="*/ 155 h 155"/>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82" h="155">
                  <a:moveTo>
                    <a:pt x="180" y="54"/>
                  </a:moveTo>
                  <a:lnTo>
                    <a:pt x="182" y="69"/>
                  </a:lnTo>
                  <a:lnTo>
                    <a:pt x="181" y="82"/>
                  </a:lnTo>
                  <a:lnTo>
                    <a:pt x="180" y="96"/>
                  </a:lnTo>
                  <a:lnTo>
                    <a:pt x="175" y="107"/>
                  </a:lnTo>
                  <a:lnTo>
                    <a:pt x="166" y="120"/>
                  </a:lnTo>
                  <a:lnTo>
                    <a:pt x="158" y="131"/>
                  </a:lnTo>
                  <a:lnTo>
                    <a:pt x="148" y="140"/>
                  </a:lnTo>
                  <a:lnTo>
                    <a:pt x="138" y="152"/>
                  </a:lnTo>
                  <a:lnTo>
                    <a:pt x="127" y="155"/>
                  </a:lnTo>
                  <a:lnTo>
                    <a:pt x="114" y="155"/>
                  </a:lnTo>
                  <a:lnTo>
                    <a:pt x="105" y="155"/>
                  </a:lnTo>
                  <a:lnTo>
                    <a:pt x="92" y="153"/>
                  </a:lnTo>
                  <a:lnTo>
                    <a:pt x="81" y="149"/>
                  </a:lnTo>
                  <a:lnTo>
                    <a:pt x="71" y="146"/>
                  </a:lnTo>
                  <a:lnTo>
                    <a:pt x="61" y="140"/>
                  </a:lnTo>
                  <a:lnTo>
                    <a:pt x="51" y="134"/>
                  </a:lnTo>
                  <a:lnTo>
                    <a:pt x="37" y="122"/>
                  </a:lnTo>
                  <a:lnTo>
                    <a:pt x="24" y="112"/>
                  </a:lnTo>
                  <a:lnTo>
                    <a:pt x="15" y="99"/>
                  </a:lnTo>
                  <a:lnTo>
                    <a:pt x="8" y="85"/>
                  </a:lnTo>
                  <a:lnTo>
                    <a:pt x="3" y="69"/>
                  </a:lnTo>
                  <a:lnTo>
                    <a:pt x="0" y="55"/>
                  </a:lnTo>
                  <a:lnTo>
                    <a:pt x="0" y="40"/>
                  </a:lnTo>
                  <a:lnTo>
                    <a:pt x="1" y="24"/>
                  </a:lnTo>
                  <a:lnTo>
                    <a:pt x="13" y="13"/>
                  </a:lnTo>
                  <a:lnTo>
                    <a:pt x="27" y="6"/>
                  </a:lnTo>
                  <a:lnTo>
                    <a:pt x="42" y="2"/>
                  </a:lnTo>
                  <a:lnTo>
                    <a:pt x="58" y="0"/>
                  </a:lnTo>
                  <a:lnTo>
                    <a:pt x="75" y="0"/>
                  </a:lnTo>
                  <a:lnTo>
                    <a:pt x="91" y="3"/>
                  </a:lnTo>
                  <a:lnTo>
                    <a:pt x="106" y="5"/>
                  </a:lnTo>
                  <a:lnTo>
                    <a:pt x="123" y="8"/>
                  </a:lnTo>
                  <a:lnTo>
                    <a:pt x="130" y="10"/>
                  </a:lnTo>
                  <a:lnTo>
                    <a:pt x="140" y="14"/>
                  </a:lnTo>
                  <a:lnTo>
                    <a:pt x="149" y="20"/>
                  </a:lnTo>
                  <a:lnTo>
                    <a:pt x="156" y="26"/>
                  </a:lnTo>
                  <a:lnTo>
                    <a:pt x="165" y="33"/>
                  </a:lnTo>
                  <a:lnTo>
                    <a:pt x="171" y="40"/>
                  </a:lnTo>
                  <a:lnTo>
                    <a:pt x="176" y="46"/>
                  </a:lnTo>
                  <a:lnTo>
                    <a:pt x="180" y="54"/>
                  </a:lnTo>
                  <a:close/>
                </a:path>
              </a:pathLst>
            </a:custGeom>
            <a:solidFill>
              <a:srgbClr val="FFFFFF"/>
            </a:solidFill>
            <a:ln w="9525">
              <a:noFill/>
              <a:round/>
              <a:headEnd/>
              <a:tailEnd/>
            </a:ln>
          </p:spPr>
          <p:txBody>
            <a:bodyPr/>
            <a:lstStyle/>
            <a:p>
              <a:endParaRPr lang="en-US"/>
            </a:p>
          </p:txBody>
        </p:sp>
        <p:sp>
          <p:nvSpPr>
            <p:cNvPr id="35869" name="Freeform 30"/>
            <p:cNvSpPr>
              <a:spLocks/>
            </p:cNvSpPr>
            <p:nvPr/>
          </p:nvSpPr>
          <p:spPr bwMode="auto">
            <a:xfrm>
              <a:off x="1126" y="1057"/>
              <a:ext cx="152" cy="36"/>
            </a:xfrm>
            <a:custGeom>
              <a:avLst/>
              <a:gdLst>
                <a:gd name="T0" fmla="*/ 0 w 609"/>
                <a:gd name="T1" fmla="*/ 0 h 219"/>
                <a:gd name="T2" fmla="*/ 0 w 609"/>
                <a:gd name="T3" fmla="*/ 0 h 219"/>
                <a:gd name="T4" fmla="*/ 0 w 609"/>
                <a:gd name="T5" fmla="*/ 0 h 219"/>
                <a:gd name="T6" fmla="*/ 0 w 609"/>
                <a:gd name="T7" fmla="*/ 0 h 219"/>
                <a:gd name="T8" fmla="*/ 0 w 609"/>
                <a:gd name="T9" fmla="*/ 0 h 219"/>
                <a:gd name="T10" fmla="*/ 0 w 609"/>
                <a:gd name="T11" fmla="*/ 0 h 219"/>
                <a:gd name="T12" fmla="*/ 0 w 609"/>
                <a:gd name="T13" fmla="*/ 0 h 219"/>
                <a:gd name="T14" fmla="*/ 0 w 609"/>
                <a:gd name="T15" fmla="*/ 0 h 219"/>
                <a:gd name="T16" fmla="*/ 0 w 609"/>
                <a:gd name="T17" fmla="*/ 0 h 219"/>
                <a:gd name="T18" fmla="*/ 0 w 609"/>
                <a:gd name="T19" fmla="*/ 0 h 219"/>
                <a:gd name="T20" fmla="*/ 0 w 609"/>
                <a:gd name="T21" fmla="*/ 0 h 219"/>
                <a:gd name="T22" fmla="*/ 0 w 609"/>
                <a:gd name="T23" fmla="*/ 0 h 219"/>
                <a:gd name="T24" fmla="*/ 0 w 609"/>
                <a:gd name="T25" fmla="*/ 0 h 219"/>
                <a:gd name="T26" fmla="*/ 0 w 609"/>
                <a:gd name="T27" fmla="*/ 0 h 219"/>
                <a:gd name="T28" fmla="*/ 0 w 609"/>
                <a:gd name="T29" fmla="*/ 0 h 219"/>
                <a:gd name="T30" fmla="*/ 0 w 609"/>
                <a:gd name="T31" fmla="*/ 0 h 219"/>
                <a:gd name="T32" fmla="*/ 0 w 609"/>
                <a:gd name="T33" fmla="*/ 0 h 219"/>
                <a:gd name="T34" fmla="*/ 0 w 609"/>
                <a:gd name="T35" fmla="*/ 0 h 219"/>
                <a:gd name="T36" fmla="*/ 0 w 609"/>
                <a:gd name="T37" fmla="*/ 0 h 219"/>
                <a:gd name="T38" fmla="*/ 0 w 609"/>
                <a:gd name="T39" fmla="*/ 0 h 219"/>
                <a:gd name="T40" fmla="*/ 0 w 609"/>
                <a:gd name="T41" fmla="*/ 0 h 219"/>
                <a:gd name="T42" fmla="*/ 0 w 609"/>
                <a:gd name="T43" fmla="*/ 0 h 219"/>
                <a:gd name="T44" fmla="*/ 0 w 609"/>
                <a:gd name="T45" fmla="*/ 0 h 219"/>
                <a:gd name="T46" fmla="*/ 0 w 609"/>
                <a:gd name="T47" fmla="*/ 0 h 219"/>
                <a:gd name="T48" fmla="*/ 0 w 609"/>
                <a:gd name="T49" fmla="*/ 0 h 219"/>
                <a:gd name="T50" fmla="*/ 0 w 609"/>
                <a:gd name="T51" fmla="*/ 0 h 219"/>
                <a:gd name="T52" fmla="*/ 0 w 609"/>
                <a:gd name="T53" fmla="*/ 0 h 219"/>
                <a:gd name="T54" fmla="*/ 0 w 609"/>
                <a:gd name="T55" fmla="*/ 0 h 219"/>
                <a:gd name="T56" fmla="*/ 0 w 609"/>
                <a:gd name="T57" fmla="*/ 0 h 219"/>
                <a:gd name="T58" fmla="*/ 0 w 609"/>
                <a:gd name="T59" fmla="*/ 0 h 219"/>
                <a:gd name="T60" fmla="*/ 0 w 609"/>
                <a:gd name="T61" fmla="*/ 0 h 219"/>
                <a:gd name="T62" fmla="*/ 0 w 609"/>
                <a:gd name="T63" fmla="*/ 0 h 219"/>
                <a:gd name="T64" fmla="*/ 0 w 609"/>
                <a:gd name="T65" fmla="*/ 0 h 219"/>
                <a:gd name="T66" fmla="*/ 0 w 609"/>
                <a:gd name="T67" fmla="*/ 0 h 219"/>
                <a:gd name="T68" fmla="*/ 0 w 609"/>
                <a:gd name="T69" fmla="*/ 0 h 219"/>
                <a:gd name="T70" fmla="*/ 0 w 609"/>
                <a:gd name="T71" fmla="*/ 0 h 219"/>
                <a:gd name="T72" fmla="*/ 0 w 609"/>
                <a:gd name="T73" fmla="*/ 0 h 219"/>
                <a:gd name="T74" fmla="*/ 0 w 609"/>
                <a:gd name="T75" fmla="*/ 0 h 219"/>
                <a:gd name="T76" fmla="*/ 0 w 609"/>
                <a:gd name="T77" fmla="*/ 0 h 219"/>
                <a:gd name="T78" fmla="*/ 0 w 609"/>
                <a:gd name="T79" fmla="*/ 0 h 219"/>
                <a:gd name="T80" fmla="*/ 0 w 609"/>
                <a:gd name="T81" fmla="*/ 0 h 219"/>
                <a:gd name="T82" fmla="*/ 0 w 609"/>
                <a:gd name="T83" fmla="*/ 0 h 219"/>
                <a:gd name="T84" fmla="*/ 0 w 609"/>
                <a:gd name="T85" fmla="*/ 0 h 219"/>
                <a:gd name="T86" fmla="*/ 0 w 609"/>
                <a:gd name="T87" fmla="*/ 0 h 219"/>
                <a:gd name="T88" fmla="*/ 0 w 609"/>
                <a:gd name="T89" fmla="*/ 0 h 219"/>
                <a:gd name="T90" fmla="*/ 0 w 609"/>
                <a:gd name="T91" fmla="*/ 0 h 219"/>
                <a:gd name="T92" fmla="*/ 0 w 609"/>
                <a:gd name="T93" fmla="*/ 0 h 219"/>
                <a:gd name="T94" fmla="*/ 0 w 609"/>
                <a:gd name="T95" fmla="*/ 0 h 219"/>
                <a:gd name="T96" fmla="*/ 0 w 609"/>
                <a:gd name="T97" fmla="*/ 0 h 219"/>
                <a:gd name="T98" fmla="*/ 0 w 609"/>
                <a:gd name="T99" fmla="*/ 0 h 219"/>
                <a:gd name="T100" fmla="*/ 0 w 609"/>
                <a:gd name="T101" fmla="*/ 0 h 219"/>
                <a:gd name="T102" fmla="*/ 0 w 609"/>
                <a:gd name="T103" fmla="*/ 0 h 219"/>
                <a:gd name="T104" fmla="*/ 0 w 609"/>
                <a:gd name="T105" fmla="*/ 0 h 219"/>
                <a:gd name="T106" fmla="*/ 0 w 609"/>
                <a:gd name="T107" fmla="*/ 0 h 219"/>
                <a:gd name="T108" fmla="*/ 0 w 609"/>
                <a:gd name="T109" fmla="*/ 0 h 219"/>
                <a:gd name="T110" fmla="*/ 0 w 609"/>
                <a:gd name="T111" fmla="*/ 0 h 219"/>
                <a:gd name="T112" fmla="*/ 0 w 609"/>
                <a:gd name="T113" fmla="*/ 0 h 219"/>
                <a:gd name="T114" fmla="*/ 0 w 609"/>
                <a:gd name="T115" fmla="*/ 0 h 219"/>
                <a:gd name="T116" fmla="*/ 0 w 609"/>
                <a:gd name="T117" fmla="*/ 0 h 219"/>
                <a:gd name="T118" fmla="*/ 0 w 609"/>
                <a:gd name="T119" fmla="*/ 0 h 219"/>
                <a:gd name="T120" fmla="*/ 0 w 609"/>
                <a:gd name="T121" fmla="*/ 0 h 2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09"/>
                <a:gd name="T184" fmla="*/ 0 h 219"/>
                <a:gd name="T185" fmla="*/ 609 w 609"/>
                <a:gd name="T186" fmla="*/ 219 h 21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09" h="219">
                  <a:moveTo>
                    <a:pt x="136" y="0"/>
                  </a:moveTo>
                  <a:lnTo>
                    <a:pt x="127" y="13"/>
                  </a:lnTo>
                  <a:lnTo>
                    <a:pt x="118" y="24"/>
                  </a:lnTo>
                  <a:lnTo>
                    <a:pt x="108" y="38"/>
                  </a:lnTo>
                  <a:lnTo>
                    <a:pt x="100" y="50"/>
                  </a:lnTo>
                  <a:lnTo>
                    <a:pt x="91" y="63"/>
                  </a:lnTo>
                  <a:lnTo>
                    <a:pt x="88" y="77"/>
                  </a:lnTo>
                  <a:lnTo>
                    <a:pt x="90" y="91"/>
                  </a:lnTo>
                  <a:lnTo>
                    <a:pt x="98" y="106"/>
                  </a:lnTo>
                  <a:lnTo>
                    <a:pt x="107" y="97"/>
                  </a:lnTo>
                  <a:lnTo>
                    <a:pt x="113" y="88"/>
                  </a:lnTo>
                  <a:lnTo>
                    <a:pt x="119" y="76"/>
                  </a:lnTo>
                  <a:lnTo>
                    <a:pt x="128" y="66"/>
                  </a:lnTo>
                  <a:lnTo>
                    <a:pt x="138" y="57"/>
                  </a:lnTo>
                  <a:lnTo>
                    <a:pt x="148" y="48"/>
                  </a:lnTo>
                  <a:lnTo>
                    <a:pt x="161" y="42"/>
                  </a:lnTo>
                  <a:lnTo>
                    <a:pt x="176" y="41"/>
                  </a:lnTo>
                  <a:lnTo>
                    <a:pt x="195" y="57"/>
                  </a:lnTo>
                  <a:lnTo>
                    <a:pt x="200" y="77"/>
                  </a:lnTo>
                  <a:lnTo>
                    <a:pt x="196" y="101"/>
                  </a:lnTo>
                  <a:lnTo>
                    <a:pt x="194" y="123"/>
                  </a:lnTo>
                  <a:lnTo>
                    <a:pt x="186" y="133"/>
                  </a:lnTo>
                  <a:lnTo>
                    <a:pt x="176" y="143"/>
                  </a:lnTo>
                  <a:lnTo>
                    <a:pt x="163" y="147"/>
                  </a:lnTo>
                  <a:lnTo>
                    <a:pt x="148" y="144"/>
                  </a:lnTo>
                  <a:lnTo>
                    <a:pt x="143" y="145"/>
                  </a:lnTo>
                  <a:lnTo>
                    <a:pt x="148" y="153"/>
                  </a:lnTo>
                  <a:lnTo>
                    <a:pt x="155" y="157"/>
                  </a:lnTo>
                  <a:lnTo>
                    <a:pt x="161" y="161"/>
                  </a:lnTo>
                  <a:lnTo>
                    <a:pt x="170" y="164"/>
                  </a:lnTo>
                  <a:lnTo>
                    <a:pt x="176" y="168"/>
                  </a:lnTo>
                  <a:lnTo>
                    <a:pt x="185" y="170"/>
                  </a:lnTo>
                  <a:lnTo>
                    <a:pt x="194" y="173"/>
                  </a:lnTo>
                  <a:lnTo>
                    <a:pt x="201" y="175"/>
                  </a:lnTo>
                  <a:lnTo>
                    <a:pt x="205" y="173"/>
                  </a:lnTo>
                  <a:lnTo>
                    <a:pt x="210" y="169"/>
                  </a:lnTo>
                  <a:lnTo>
                    <a:pt x="213" y="168"/>
                  </a:lnTo>
                  <a:lnTo>
                    <a:pt x="218" y="168"/>
                  </a:lnTo>
                  <a:lnTo>
                    <a:pt x="223" y="175"/>
                  </a:lnTo>
                  <a:lnTo>
                    <a:pt x="232" y="179"/>
                  </a:lnTo>
                  <a:lnTo>
                    <a:pt x="241" y="183"/>
                  </a:lnTo>
                  <a:lnTo>
                    <a:pt x="253" y="183"/>
                  </a:lnTo>
                  <a:lnTo>
                    <a:pt x="265" y="183"/>
                  </a:lnTo>
                  <a:lnTo>
                    <a:pt x="275" y="183"/>
                  </a:lnTo>
                  <a:lnTo>
                    <a:pt x="285" y="186"/>
                  </a:lnTo>
                  <a:lnTo>
                    <a:pt x="292" y="192"/>
                  </a:lnTo>
                  <a:lnTo>
                    <a:pt x="305" y="193"/>
                  </a:lnTo>
                  <a:lnTo>
                    <a:pt x="318" y="195"/>
                  </a:lnTo>
                  <a:lnTo>
                    <a:pt x="329" y="196"/>
                  </a:lnTo>
                  <a:lnTo>
                    <a:pt x="343" y="196"/>
                  </a:lnTo>
                  <a:lnTo>
                    <a:pt x="354" y="198"/>
                  </a:lnTo>
                  <a:lnTo>
                    <a:pt x="366" y="201"/>
                  </a:lnTo>
                  <a:lnTo>
                    <a:pt x="380" y="205"/>
                  </a:lnTo>
                  <a:lnTo>
                    <a:pt x="391" y="210"/>
                  </a:lnTo>
                  <a:lnTo>
                    <a:pt x="422" y="211"/>
                  </a:lnTo>
                  <a:lnTo>
                    <a:pt x="451" y="211"/>
                  </a:lnTo>
                  <a:lnTo>
                    <a:pt x="480" y="209"/>
                  </a:lnTo>
                  <a:lnTo>
                    <a:pt x="508" y="204"/>
                  </a:lnTo>
                  <a:lnTo>
                    <a:pt x="534" y="196"/>
                  </a:lnTo>
                  <a:lnTo>
                    <a:pt x="559" y="187"/>
                  </a:lnTo>
                  <a:lnTo>
                    <a:pt x="585" y="175"/>
                  </a:lnTo>
                  <a:lnTo>
                    <a:pt x="609" y="161"/>
                  </a:lnTo>
                  <a:lnTo>
                    <a:pt x="599" y="175"/>
                  </a:lnTo>
                  <a:lnTo>
                    <a:pt x="586" y="187"/>
                  </a:lnTo>
                  <a:lnTo>
                    <a:pt x="571" y="196"/>
                  </a:lnTo>
                  <a:lnTo>
                    <a:pt x="554" y="204"/>
                  </a:lnTo>
                  <a:lnTo>
                    <a:pt x="535" y="209"/>
                  </a:lnTo>
                  <a:lnTo>
                    <a:pt x="516" y="211"/>
                  </a:lnTo>
                  <a:lnTo>
                    <a:pt x="496" y="215"/>
                  </a:lnTo>
                  <a:lnTo>
                    <a:pt x="475" y="215"/>
                  </a:lnTo>
                  <a:lnTo>
                    <a:pt x="456" y="216"/>
                  </a:lnTo>
                  <a:lnTo>
                    <a:pt x="438" y="218"/>
                  </a:lnTo>
                  <a:lnTo>
                    <a:pt x="419" y="219"/>
                  </a:lnTo>
                  <a:lnTo>
                    <a:pt x="401" y="219"/>
                  </a:lnTo>
                  <a:lnTo>
                    <a:pt x="381" y="218"/>
                  </a:lnTo>
                  <a:lnTo>
                    <a:pt x="363" y="216"/>
                  </a:lnTo>
                  <a:lnTo>
                    <a:pt x="344" y="215"/>
                  </a:lnTo>
                  <a:lnTo>
                    <a:pt x="327" y="211"/>
                  </a:lnTo>
                  <a:lnTo>
                    <a:pt x="308" y="209"/>
                  </a:lnTo>
                  <a:lnTo>
                    <a:pt x="290" y="206"/>
                  </a:lnTo>
                  <a:lnTo>
                    <a:pt x="271" y="202"/>
                  </a:lnTo>
                  <a:lnTo>
                    <a:pt x="255" y="198"/>
                  </a:lnTo>
                  <a:lnTo>
                    <a:pt x="237" y="193"/>
                  </a:lnTo>
                  <a:lnTo>
                    <a:pt x="219" y="189"/>
                  </a:lnTo>
                  <a:lnTo>
                    <a:pt x="201" y="186"/>
                  </a:lnTo>
                  <a:lnTo>
                    <a:pt x="185" y="179"/>
                  </a:lnTo>
                  <a:lnTo>
                    <a:pt x="180" y="189"/>
                  </a:lnTo>
                  <a:lnTo>
                    <a:pt x="171" y="196"/>
                  </a:lnTo>
                  <a:lnTo>
                    <a:pt x="161" y="201"/>
                  </a:lnTo>
                  <a:lnTo>
                    <a:pt x="150" y="202"/>
                  </a:lnTo>
                  <a:lnTo>
                    <a:pt x="137" y="202"/>
                  </a:lnTo>
                  <a:lnTo>
                    <a:pt x="125" y="202"/>
                  </a:lnTo>
                  <a:lnTo>
                    <a:pt x="113" y="202"/>
                  </a:lnTo>
                  <a:lnTo>
                    <a:pt x="101" y="201"/>
                  </a:lnTo>
                  <a:lnTo>
                    <a:pt x="85" y="193"/>
                  </a:lnTo>
                  <a:lnTo>
                    <a:pt x="72" y="184"/>
                  </a:lnTo>
                  <a:lnTo>
                    <a:pt x="58" y="173"/>
                  </a:lnTo>
                  <a:lnTo>
                    <a:pt x="47" y="160"/>
                  </a:lnTo>
                  <a:lnTo>
                    <a:pt x="37" y="145"/>
                  </a:lnTo>
                  <a:lnTo>
                    <a:pt x="31" y="132"/>
                  </a:lnTo>
                  <a:lnTo>
                    <a:pt x="26" y="116"/>
                  </a:lnTo>
                  <a:lnTo>
                    <a:pt x="22" y="101"/>
                  </a:lnTo>
                  <a:lnTo>
                    <a:pt x="17" y="94"/>
                  </a:lnTo>
                  <a:lnTo>
                    <a:pt x="10" y="85"/>
                  </a:lnTo>
                  <a:lnTo>
                    <a:pt x="5" y="79"/>
                  </a:lnTo>
                  <a:lnTo>
                    <a:pt x="0" y="70"/>
                  </a:lnTo>
                  <a:lnTo>
                    <a:pt x="8" y="73"/>
                  </a:lnTo>
                  <a:lnTo>
                    <a:pt x="15" y="76"/>
                  </a:lnTo>
                  <a:lnTo>
                    <a:pt x="20" y="80"/>
                  </a:lnTo>
                  <a:lnTo>
                    <a:pt x="27" y="84"/>
                  </a:lnTo>
                  <a:lnTo>
                    <a:pt x="33" y="88"/>
                  </a:lnTo>
                  <a:lnTo>
                    <a:pt x="41" y="90"/>
                  </a:lnTo>
                  <a:lnTo>
                    <a:pt x="47" y="91"/>
                  </a:lnTo>
                  <a:lnTo>
                    <a:pt x="56" y="91"/>
                  </a:lnTo>
                  <a:lnTo>
                    <a:pt x="60" y="77"/>
                  </a:lnTo>
                  <a:lnTo>
                    <a:pt x="65" y="63"/>
                  </a:lnTo>
                  <a:lnTo>
                    <a:pt x="74" y="50"/>
                  </a:lnTo>
                  <a:lnTo>
                    <a:pt x="82" y="36"/>
                  </a:lnTo>
                  <a:lnTo>
                    <a:pt x="91" y="24"/>
                  </a:lnTo>
                  <a:lnTo>
                    <a:pt x="105" y="15"/>
                  </a:lnTo>
                  <a:lnTo>
                    <a:pt x="118" y="6"/>
                  </a:lnTo>
                  <a:lnTo>
                    <a:pt x="136" y="0"/>
                  </a:lnTo>
                  <a:close/>
                </a:path>
              </a:pathLst>
            </a:custGeom>
            <a:solidFill>
              <a:srgbClr val="FFFFFF"/>
            </a:solidFill>
            <a:ln w="9525">
              <a:noFill/>
              <a:round/>
              <a:headEnd/>
              <a:tailEnd/>
            </a:ln>
          </p:spPr>
          <p:txBody>
            <a:bodyPr/>
            <a:lstStyle/>
            <a:p>
              <a:endParaRPr lang="en-US"/>
            </a:p>
          </p:txBody>
        </p:sp>
        <p:sp>
          <p:nvSpPr>
            <p:cNvPr id="35870" name="Freeform 31"/>
            <p:cNvSpPr>
              <a:spLocks/>
            </p:cNvSpPr>
            <p:nvPr/>
          </p:nvSpPr>
          <p:spPr bwMode="auto">
            <a:xfrm>
              <a:off x="1019" y="1057"/>
              <a:ext cx="32" cy="59"/>
            </a:xfrm>
            <a:custGeom>
              <a:avLst/>
              <a:gdLst>
                <a:gd name="T0" fmla="*/ 0 w 127"/>
                <a:gd name="T1" fmla="*/ 0 h 355"/>
                <a:gd name="T2" fmla="*/ 0 w 127"/>
                <a:gd name="T3" fmla="*/ 0 h 355"/>
                <a:gd name="T4" fmla="*/ 0 w 127"/>
                <a:gd name="T5" fmla="*/ 0 h 355"/>
                <a:gd name="T6" fmla="*/ 0 w 127"/>
                <a:gd name="T7" fmla="*/ 0 h 355"/>
                <a:gd name="T8" fmla="*/ 0 w 127"/>
                <a:gd name="T9" fmla="*/ 0 h 355"/>
                <a:gd name="T10" fmla="*/ 0 w 127"/>
                <a:gd name="T11" fmla="*/ 0 h 355"/>
                <a:gd name="T12" fmla="*/ 0 w 127"/>
                <a:gd name="T13" fmla="*/ 0 h 355"/>
                <a:gd name="T14" fmla="*/ 0 w 127"/>
                <a:gd name="T15" fmla="*/ 0 h 355"/>
                <a:gd name="T16" fmla="*/ 0 w 127"/>
                <a:gd name="T17" fmla="*/ 0 h 355"/>
                <a:gd name="T18" fmla="*/ 0 w 127"/>
                <a:gd name="T19" fmla="*/ 0 h 355"/>
                <a:gd name="T20" fmla="*/ 0 w 127"/>
                <a:gd name="T21" fmla="*/ 0 h 355"/>
                <a:gd name="T22" fmla="*/ 0 w 127"/>
                <a:gd name="T23" fmla="*/ 0 h 355"/>
                <a:gd name="T24" fmla="*/ 0 w 127"/>
                <a:gd name="T25" fmla="*/ 0 h 355"/>
                <a:gd name="T26" fmla="*/ 0 w 127"/>
                <a:gd name="T27" fmla="*/ 0 h 355"/>
                <a:gd name="T28" fmla="*/ 0 w 127"/>
                <a:gd name="T29" fmla="*/ 0 h 355"/>
                <a:gd name="T30" fmla="*/ 0 w 127"/>
                <a:gd name="T31" fmla="*/ 0 h 355"/>
                <a:gd name="T32" fmla="*/ 0 w 127"/>
                <a:gd name="T33" fmla="*/ 0 h 355"/>
                <a:gd name="T34" fmla="*/ 0 w 127"/>
                <a:gd name="T35" fmla="*/ 0 h 355"/>
                <a:gd name="T36" fmla="*/ 0 w 127"/>
                <a:gd name="T37" fmla="*/ 0 h 355"/>
                <a:gd name="T38" fmla="*/ 0 w 127"/>
                <a:gd name="T39" fmla="*/ 0 h 355"/>
                <a:gd name="T40" fmla="*/ 0 w 127"/>
                <a:gd name="T41" fmla="*/ 0 h 355"/>
                <a:gd name="T42" fmla="*/ 0 w 127"/>
                <a:gd name="T43" fmla="*/ 0 h 355"/>
                <a:gd name="T44" fmla="*/ 0 w 127"/>
                <a:gd name="T45" fmla="*/ 0 h 355"/>
                <a:gd name="T46" fmla="*/ 0 w 127"/>
                <a:gd name="T47" fmla="*/ 0 h 355"/>
                <a:gd name="T48" fmla="*/ 0 w 127"/>
                <a:gd name="T49" fmla="*/ 0 h 355"/>
                <a:gd name="T50" fmla="*/ 0 w 127"/>
                <a:gd name="T51" fmla="*/ 0 h 355"/>
                <a:gd name="T52" fmla="*/ 0 w 127"/>
                <a:gd name="T53" fmla="*/ 0 h 355"/>
                <a:gd name="T54" fmla="*/ 0 w 127"/>
                <a:gd name="T55" fmla="*/ 0 h 355"/>
                <a:gd name="T56" fmla="*/ 0 w 127"/>
                <a:gd name="T57" fmla="*/ 0 h 355"/>
                <a:gd name="T58" fmla="*/ 0 w 127"/>
                <a:gd name="T59" fmla="*/ 0 h 35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27"/>
                <a:gd name="T91" fmla="*/ 0 h 355"/>
                <a:gd name="T92" fmla="*/ 127 w 127"/>
                <a:gd name="T93" fmla="*/ 355 h 35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27" h="355">
                  <a:moveTo>
                    <a:pt x="89" y="114"/>
                  </a:moveTo>
                  <a:lnTo>
                    <a:pt x="96" y="132"/>
                  </a:lnTo>
                  <a:lnTo>
                    <a:pt x="105" y="151"/>
                  </a:lnTo>
                  <a:lnTo>
                    <a:pt x="112" y="168"/>
                  </a:lnTo>
                  <a:lnTo>
                    <a:pt x="116" y="185"/>
                  </a:lnTo>
                  <a:lnTo>
                    <a:pt x="122" y="214"/>
                  </a:lnTo>
                  <a:lnTo>
                    <a:pt x="127" y="242"/>
                  </a:lnTo>
                  <a:lnTo>
                    <a:pt x="127" y="270"/>
                  </a:lnTo>
                  <a:lnTo>
                    <a:pt x="124" y="300"/>
                  </a:lnTo>
                  <a:lnTo>
                    <a:pt x="105" y="355"/>
                  </a:lnTo>
                  <a:lnTo>
                    <a:pt x="84" y="346"/>
                  </a:lnTo>
                  <a:lnTo>
                    <a:pt x="78" y="330"/>
                  </a:lnTo>
                  <a:lnTo>
                    <a:pt x="79" y="311"/>
                  </a:lnTo>
                  <a:lnTo>
                    <a:pt x="83" y="294"/>
                  </a:lnTo>
                  <a:lnTo>
                    <a:pt x="94" y="257"/>
                  </a:lnTo>
                  <a:lnTo>
                    <a:pt x="100" y="219"/>
                  </a:lnTo>
                  <a:lnTo>
                    <a:pt x="97" y="179"/>
                  </a:lnTo>
                  <a:lnTo>
                    <a:pt x="89" y="141"/>
                  </a:lnTo>
                  <a:lnTo>
                    <a:pt x="75" y="101"/>
                  </a:lnTo>
                  <a:lnTo>
                    <a:pt x="55" y="65"/>
                  </a:lnTo>
                  <a:lnTo>
                    <a:pt x="31" y="31"/>
                  </a:lnTo>
                  <a:lnTo>
                    <a:pt x="0" y="0"/>
                  </a:lnTo>
                  <a:lnTo>
                    <a:pt x="13" y="12"/>
                  </a:lnTo>
                  <a:lnTo>
                    <a:pt x="27" y="23"/>
                  </a:lnTo>
                  <a:lnTo>
                    <a:pt x="41" y="38"/>
                  </a:lnTo>
                  <a:lnTo>
                    <a:pt x="53" y="52"/>
                  </a:lnTo>
                  <a:lnTo>
                    <a:pt x="63" y="67"/>
                  </a:lnTo>
                  <a:lnTo>
                    <a:pt x="73" y="83"/>
                  </a:lnTo>
                  <a:lnTo>
                    <a:pt x="81" y="98"/>
                  </a:lnTo>
                  <a:lnTo>
                    <a:pt x="89" y="114"/>
                  </a:lnTo>
                  <a:close/>
                </a:path>
              </a:pathLst>
            </a:custGeom>
            <a:solidFill>
              <a:srgbClr val="FFFFFF"/>
            </a:solidFill>
            <a:ln w="9525">
              <a:noFill/>
              <a:round/>
              <a:headEnd/>
              <a:tailEnd/>
            </a:ln>
          </p:spPr>
          <p:txBody>
            <a:bodyPr/>
            <a:lstStyle/>
            <a:p>
              <a:endParaRPr lang="en-US"/>
            </a:p>
          </p:txBody>
        </p:sp>
        <p:sp>
          <p:nvSpPr>
            <p:cNvPr id="35871" name="Freeform 32"/>
            <p:cNvSpPr>
              <a:spLocks/>
            </p:cNvSpPr>
            <p:nvPr/>
          </p:nvSpPr>
          <p:spPr bwMode="auto">
            <a:xfrm>
              <a:off x="888" y="1058"/>
              <a:ext cx="33" cy="19"/>
            </a:xfrm>
            <a:custGeom>
              <a:avLst/>
              <a:gdLst>
                <a:gd name="T0" fmla="*/ 0 w 133"/>
                <a:gd name="T1" fmla="*/ 0 h 112"/>
                <a:gd name="T2" fmla="*/ 0 w 133"/>
                <a:gd name="T3" fmla="*/ 0 h 112"/>
                <a:gd name="T4" fmla="*/ 0 w 133"/>
                <a:gd name="T5" fmla="*/ 0 h 112"/>
                <a:gd name="T6" fmla="*/ 0 w 133"/>
                <a:gd name="T7" fmla="*/ 0 h 112"/>
                <a:gd name="T8" fmla="*/ 0 w 133"/>
                <a:gd name="T9" fmla="*/ 0 h 112"/>
                <a:gd name="T10" fmla="*/ 0 w 133"/>
                <a:gd name="T11" fmla="*/ 0 h 112"/>
                <a:gd name="T12" fmla="*/ 0 w 133"/>
                <a:gd name="T13" fmla="*/ 0 h 112"/>
                <a:gd name="T14" fmla="*/ 0 w 133"/>
                <a:gd name="T15" fmla="*/ 0 h 112"/>
                <a:gd name="T16" fmla="*/ 0 w 133"/>
                <a:gd name="T17" fmla="*/ 0 h 112"/>
                <a:gd name="T18" fmla="*/ 0 w 133"/>
                <a:gd name="T19" fmla="*/ 0 h 112"/>
                <a:gd name="T20" fmla="*/ 0 w 133"/>
                <a:gd name="T21" fmla="*/ 0 h 112"/>
                <a:gd name="T22" fmla="*/ 0 w 133"/>
                <a:gd name="T23" fmla="*/ 0 h 112"/>
                <a:gd name="T24" fmla="*/ 0 w 133"/>
                <a:gd name="T25" fmla="*/ 0 h 112"/>
                <a:gd name="T26" fmla="*/ 0 w 133"/>
                <a:gd name="T27" fmla="*/ 0 h 112"/>
                <a:gd name="T28" fmla="*/ 0 w 133"/>
                <a:gd name="T29" fmla="*/ 0 h 112"/>
                <a:gd name="T30" fmla="*/ 0 w 133"/>
                <a:gd name="T31" fmla="*/ 0 h 112"/>
                <a:gd name="T32" fmla="*/ 0 w 133"/>
                <a:gd name="T33" fmla="*/ 0 h 112"/>
                <a:gd name="T34" fmla="*/ 0 w 133"/>
                <a:gd name="T35" fmla="*/ 0 h 112"/>
                <a:gd name="T36" fmla="*/ 0 w 133"/>
                <a:gd name="T37" fmla="*/ 0 h 112"/>
                <a:gd name="T38" fmla="*/ 0 w 133"/>
                <a:gd name="T39" fmla="*/ 0 h 112"/>
                <a:gd name="T40" fmla="*/ 0 w 133"/>
                <a:gd name="T41" fmla="*/ 0 h 112"/>
                <a:gd name="T42" fmla="*/ 0 w 133"/>
                <a:gd name="T43" fmla="*/ 0 h 112"/>
                <a:gd name="T44" fmla="*/ 0 w 133"/>
                <a:gd name="T45" fmla="*/ 0 h 112"/>
                <a:gd name="T46" fmla="*/ 0 w 133"/>
                <a:gd name="T47" fmla="*/ 0 h 112"/>
                <a:gd name="T48" fmla="*/ 0 w 133"/>
                <a:gd name="T49" fmla="*/ 0 h 112"/>
                <a:gd name="T50" fmla="*/ 0 w 133"/>
                <a:gd name="T51" fmla="*/ 0 h 112"/>
                <a:gd name="T52" fmla="*/ 0 w 133"/>
                <a:gd name="T53" fmla="*/ 0 h 112"/>
                <a:gd name="T54" fmla="*/ 0 w 133"/>
                <a:gd name="T55" fmla="*/ 0 h 112"/>
                <a:gd name="T56" fmla="*/ 0 w 133"/>
                <a:gd name="T57" fmla="*/ 0 h 112"/>
                <a:gd name="T58" fmla="*/ 0 w 133"/>
                <a:gd name="T59" fmla="*/ 0 h 112"/>
                <a:gd name="T60" fmla="*/ 0 w 133"/>
                <a:gd name="T61" fmla="*/ 0 h 112"/>
                <a:gd name="T62" fmla="*/ 0 w 133"/>
                <a:gd name="T63" fmla="*/ 0 h 112"/>
                <a:gd name="T64" fmla="*/ 0 w 133"/>
                <a:gd name="T65" fmla="*/ 0 h 112"/>
                <a:gd name="T66" fmla="*/ 0 w 133"/>
                <a:gd name="T67" fmla="*/ 0 h 112"/>
                <a:gd name="T68" fmla="*/ 0 w 133"/>
                <a:gd name="T69" fmla="*/ 0 h 112"/>
                <a:gd name="T70" fmla="*/ 0 w 133"/>
                <a:gd name="T71" fmla="*/ 0 h 112"/>
                <a:gd name="T72" fmla="*/ 0 w 133"/>
                <a:gd name="T73" fmla="*/ 0 h 112"/>
                <a:gd name="T74" fmla="*/ 0 w 133"/>
                <a:gd name="T75" fmla="*/ 0 h 112"/>
                <a:gd name="T76" fmla="*/ 0 w 133"/>
                <a:gd name="T77" fmla="*/ 0 h 112"/>
                <a:gd name="T78" fmla="*/ 0 w 133"/>
                <a:gd name="T79" fmla="*/ 0 h 112"/>
                <a:gd name="T80" fmla="*/ 0 w 133"/>
                <a:gd name="T81" fmla="*/ 0 h 112"/>
                <a:gd name="T82" fmla="*/ 0 w 133"/>
                <a:gd name="T83" fmla="*/ 0 h 112"/>
                <a:gd name="T84" fmla="*/ 0 w 133"/>
                <a:gd name="T85" fmla="*/ 0 h 112"/>
                <a:gd name="T86" fmla="*/ 0 w 133"/>
                <a:gd name="T87" fmla="*/ 0 h 112"/>
                <a:gd name="T88" fmla="*/ 0 w 133"/>
                <a:gd name="T89" fmla="*/ 0 h 112"/>
                <a:gd name="T90" fmla="*/ 0 w 133"/>
                <a:gd name="T91" fmla="*/ 0 h 112"/>
                <a:gd name="T92" fmla="*/ 0 w 133"/>
                <a:gd name="T93" fmla="*/ 0 h 112"/>
                <a:gd name="T94" fmla="*/ 0 w 133"/>
                <a:gd name="T95" fmla="*/ 0 h 112"/>
                <a:gd name="T96" fmla="*/ 0 w 133"/>
                <a:gd name="T97" fmla="*/ 0 h 112"/>
                <a:gd name="T98" fmla="*/ 0 w 133"/>
                <a:gd name="T99" fmla="*/ 0 h 112"/>
                <a:gd name="T100" fmla="*/ 0 w 133"/>
                <a:gd name="T101" fmla="*/ 0 h 112"/>
                <a:gd name="T102" fmla="*/ 0 w 133"/>
                <a:gd name="T103" fmla="*/ 0 h 112"/>
                <a:gd name="T104" fmla="*/ 0 w 133"/>
                <a:gd name="T105" fmla="*/ 0 h 112"/>
                <a:gd name="T106" fmla="*/ 0 w 133"/>
                <a:gd name="T107" fmla="*/ 0 h 112"/>
                <a:gd name="T108" fmla="*/ 0 w 133"/>
                <a:gd name="T109" fmla="*/ 0 h 11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33"/>
                <a:gd name="T166" fmla="*/ 0 h 112"/>
                <a:gd name="T167" fmla="*/ 133 w 133"/>
                <a:gd name="T168" fmla="*/ 112 h 112"/>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33" h="112">
                  <a:moveTo>
                    <a:pt x="133" y="36"/>
                  </a:moveTo>
                  <a:lnTo>
                    <a:pt x="128" y="61"/>
                  </a:lnTo>
                  <a:lnTo>
                    <a:pt x="119" y="58"/>
                  </a:lnTo>
                  <a:lnTo>
                    <a:pt x="112" y="59"/>
                  </a:lnTo>
                  <a:lnTo>
                    <a:pt x="105" y="63"/>
                  </a:lnTo>
                  <a:lnTo>
                    <a:pt x="100" y="68"/>
                  </a:lnTo>
                  <a:lnTo>
                    <a:pt x="95" y="74"/>
                  </a:lnTo>
                  <a:lnTo>
                    <a:pt x="89" y="77"/>
                  </a:lnTo>
                  <a:lnTo>
                    <a:pt x="82" y="80"/>
                  </a:lnTo>
                  <a:lnTo>
                    <a:pt x="72" y="79"/>
                  </a:lnTo>
                  <a:lnTo>
                    <a:pt x="75" y="72"/>
                  </a:lnTo>
                  <a:lnTo>
                    <a:pt x="84" y="66"/>
                  </a:lnTo>
                  <a:lnTo>
                    <a:pt x="89" y="62"/>
                  </a:lnTo>
                  <a:lnTo>
                    <a:pt x="84" y="54"/>
                  </a:lnTo>
                  <a:lnTo>
                    <a:pt x="75" y="54"/>
                  </a:lnTo>
                  <a:lnTo>
                    <a:pt x="69" y="59"/>
                  </a:lnTo>
                  <a:lnTo>
                    <a:pt x="62" y="65"/>
                  </a:lnTo>
                  <a:lnTo>
                    <a:pt x="57" y="71"/>
                  </a:lnTo>
                  <a:lnTo>
                    <a:pt x="58" y="80"/>
                  </a:lnTo>
                  <a:lnTo>
                    <a:pt x="63" y="88"/>
                  </a:lnTo>
                  <a:lnTo>
                    <a:pt x="72" y="92"/>
                  </a:lnTo>
                  <a:lnTo>
                    <a:pt x="79" y="96"/>
                  </a:lnTo>
                  <a:lnTo>
                    <a:pt x="85" y="93"/>
                  </a:lnTo>
                  <a:lnTo>
                    <a:pt x="94" y="93"/>
                  </a:lnTo>
                  <a:lnTo>
                    <a:pt x="100" y="93"/>
                  </a:lnTo>
                  <a:lnTo>
                    <a:pt x="109" y="92"/>
                  </a:lnTo>
                  <a:lnTo>
                    <a:pt x="107" y="99"/>
                  </a:lnTo>
                  <a:lnTo>
                    <a:pt x="104" y="103"/>
                  </a:lnTo>
                  <a:lnTo>
                    <a:pt x="96" y="107"/>
                  </a:lnTo>
                  <a:lnTo>
                    <a:pt x="91" y="110"/>
                  </a:lnTo>
                  <a:lnTo>
                    <a:pt x="80" y="112"/>
                  </a:lnTo>
                  <a:lnTo>
                    <a:pt x="69" y="112"/>
                  </a:lnTo>
                  <a:lnTo>
                    <a:pt x="57" y="112"/>
                  </a:lnTo>
                  <a:lnTo>
                    <a:pt x="46" y="111"/>
                  </a:lnTo>
                  <a:lnTo>
                    <a:pt x="34" y="109"/>
                  </a:lnTo>
                  <a:lnTo>
                    <a:pt x="24" y="103"/>
                  </a:lnTo>
                  <a:lnTo>
                    <a:pt x="15" y="96"/>
                  </a:lnTo>
                  <a:lnTo>
                    <a:pt x="9" y="86"/>
                  </a:lnTo>
                  <a:lnTo>
                    <a:pt x="5" y="71"/>
                  </a:lnTo>
                  <a:lnTo>
                    <a:pt x="3" y="57"/>
                  </a:lnTo>
                  <a:lnTo>
                    <a:pt x="0" y="43"/>
                  </a:lnTo>
                  <a:lnTo>
                    <a:pt x="9" y="30"/>
                  </a:lnTo>
                  <a:lnTo>
                    <a:pt x="19" y="33"/>
                  </a:lnTo>
                  <a:lnTo>
                    <a:pt x="27" y="40"/>
                  </a:lnTo>
                  <a:lnTo>
                    <a:pt x="34" y="44"/>
                  </a:lnTo>
                  <a:lnTo>
                    <a:pt x="46" y="40"/>
                  </a:lnTo>
                  <a:lnTo>
                    <a:pt x="53" y="34"/>
                  </a:lnTo>
                  <a:lnTo>
                    <a:pt x="61" y="28"/>
                  </a:lnTo>
                  <a:lnTo>
                    <a:pt x="67" y="22"/>
                  </a:lnTo>
                  <a:lnTo>
                    <a:pt x="74" y="16"/>
                  </a:lnTo>
                  <a:lnTo>
                    <a:pt x="80" y="10"/>
                  </a:lnTo>
                  <a:lnTo>
                    <a:pt x="88" y="5"/>
                  </a:lnTo>
                  <a:lnTo>
                    <a:pt x="95" y="1"/>
                  </a:lnTo>
                  <a:lnTo>
                    <a:pt x="104" y="0"/>
                  </a:lnTo>
                  <a:lnTo>
                    <a:pt x="133" y="36"/>
                  </a:lnTo>
                  <a:close/>
                </a:path>
              </a:pathLst>
            </a:custGeom>
            <a:solidFill>
              <a:srgbClr val="FFFFFF"/>
            </a:solidFill>
            <a:ln w="9525">
              <a:noFill/>
              <a:round/>
              <a:headEnd/>
              <a:tailEnd/>
            </a:ln>
          </p:spPr>
          <p:txBody>
            <a:bodyPr/>
            <a:lstStyle/>
            <a:p>
              <a:endParaRPr lang="en-US"/>
            </a:p>
          </p:txBody>
        </p:sp>
        <p:sp>
          <p:nvSpPr>
            <p:cNvPr id="35872" name="Freeform 33"/>
            <p:cNvSpPr>
              <a:spLocks/>
            </p:cNvSpPr>
            <p:nvPr/>
          </p:nvSpPr>
          <p:spPr bwMode="auto">
            <a:xfrm>
              <a:off x="992" y="1063"/>
              <a:ext cx="35" cy="19"/>
            </a:xfrm>
            <a:custGeom>
              <a:avLst/>
              <a:gdLst>
                <a:gd name="T0" fmla="*/ 0 w 140"/>
                <a:gd name="T1" fmla="*/ 0 h 109"/>
                <a:gd name="T2" fmla="*/ 0 w 140"/>
                <a:gd name="T3" fmla="*/ 0 h 109"/>
                <a:gd name="T4" fmla="*/ 0 w 140"/>
                <a:gd name="T5" fmla="*/ 0 h 109"/>
                <a:gd name="T6" fmla="*/ 0 w 140"/>
                <a:gd name="T7" fmla="*/ 0 h 109"/>
                <a:gd name="T8" fmla="*/ 0 w 140"/>
                <a:gd name="T9" fmla="*/ 0 h 109"/>
                <a:gd name="T10" fmla="*/ 0 w 140"/>
                <a:gd name="T11" fmla="*/ 0 h 109"/>
                <a:gd name="T12" fmla="*/ 0 w 140"/>
                <a:gd name="T13" fmla="*/ 0 h 109"/>
                <a:gd name="T14" fmla="*/ 0 w 140"/>
                <a:gd name="T15" fmla="*/ 0 h 109"/>
                <a:gd name="T16" fmla="*/ 0 w 140"/>
                <a:gd name="T17" fmla="*/ 0 h 109"/>
                <a:gd name="T18" fmla="*/ 0 w 140"/>
                <a:gd name="T19" fmla="*/ 0 h 109"/>
                <a:gd name="T20" fmla="*/ 0 w 140"/>
                <a:gd name="T21" fmla="*/ 0 h 109"/>
                <a:gd name="T22" fmla="*/ 0 w 140"/>
                <a:gd name="T23" fmla="*/ 0 h 109"/>
                <a:gd name="T24" fmla="*/ 0 w 140"/>
                <a:gd name="T25" fmla="*/ 0 h 109"/>
                <a:gd name="T26" fmla="*/ 0 w 140"/>
                <a:gd name="T27" fmla="*/ 0 h 109"/>
                <a:gd name="T28" fmla="*/ 0 w 140"/>
                <a:gd name="T29" fmla="*/ 0 h 109"/>
                <a:gd name="T30" fmla="*/ 0 w 140"/>
                <a:gd name="T31" fmla="*/ 0 h 109"/>
                <a:gd name="T32" fmla="*/ 0 w 140"/>
                <a:gd name="T33" fmla="*/ 0 h 109"/>
                <a:gd name="T34" fmla="*/ 0 w 140"/>
                <a:gd name="T35" fmla="*/ 0 h 109"/>
                <a:gd name="T36" fmla="*/ 0 w 140"/>
                <a:gd name="T37" fmla="*/ 0 h 109"/>
                <a:gd name="T38" fmla="*/ 0 w 140"/>
                <a:gd name="T39" fmla="*/ 0 h 109"/>
                <a:gd name="T40" fmla="*/ 0 w 140"/>
                <a:gd name="T41" fmla="*/ 0 h 109"/>
                <a:gd name="T42" fmla="*/ 0 w 140"/>
                <a:gd name="T43" fmla="*/ 0 h 109"/>
                <a:gd name="T44" fmla="*/ 0 w 140"/>
                <a:gd name="T45" fmla="*/ 0 h 109"/>
                <a:gd name="T46" fmla="*/ 0 w 140"/>
                <a:gd name="T47" fmla="*/ 0 h 109"/>
                <a:gd name="T48" fmla="*/ 0 w 140"/>
                <a:gd name="T49" fmla="*/ 0 h 109"/>
                <a:gd name="T50" fmla="*/ 0 w 140"/>
                <a:gd name="T51" fmla="*/ 0 h 109"/>
                <a:gd name="T52" fmla="*/ 0 w 140"/>
                <a:gd name="T53" fmla="*/ 0 h 109"/>
                <a:gd name="T54" fmla="*/ 0 w 140"/>
                <a:gd name="T55" fmla="*/ 0 h 109"/>
                <a:gd name="T56" fmla="*/ 0 w 140"/>
                <a:gd name="T57" fmla="*/ 0 h 10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40"/>
                <a:gd name="T88" fmla="*/ 0 h 109"/>
                <a:gd name="T89" fmla="*/ 140 w 140"/>
                <a:gd name="T90" fmla="*/ 109 h 10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40" h="109">
                  <a:moveTo>
                    <a:pt x="136" y="24"/>
                  </a:moveTo>
                  <a:lnTo>
                    <a:pt x="140" y="41"/>
                  </a:lnTo>
                  <a:lnTo>
                    <a:pt x="140" y="59"/>
                  </a:lnTo>
                  <a:lnTo>
                    <a:pt x="133" y="74"/>
                  </a:lnTo>
                  <a:lnTo>
                    <a:pt x="120" y="88"/>
                  </a:lnTo>
                  <a:lnTo>
                    <a:pt x="111" y="94"/>
                  </a:lnTo>
                  <a:lnTo>
                    <a:pt x="104" y="100"/>
                  </a:lnTo>
                  <a:lnTo>
                    <a:pt x="93" y="104"/>
                  </a:lnTo>
                  <a:lnTo>
                    <a:pt x="83" y="106"/>
                  </a:lnTo>
                  <a:lnTo>
                    <a:pt x="72" y="109"/>
                  </a:lnTo>
                  <a:lnTo>
                    <a:pt x="60" y="109"/>
                  </a:lnTo>
                  <a:lnTo>
                    <a:pt x="48" y="109"/>
                  </a:lnTo>
                  <a:lnTo>
                    <a:pt x="36" y="106"/>
                  </a:lnTo>
                  <a:lnTo>
                    <a:pt x="21" y="98"/>
                  </a:lnTo>
                  <a:lnTo>
                    <a:pt x="11" y="86"/>
                  </a:lnTo>
                  <a:lnTo>
                    <a:pt x="5" y="73"/>
                  </a:lnTo>
                  <a:lnTo>
                    <a:pt x="0" y="59"/>
                  </a:lnTo>
                  <a:lnTo>
                    <a:pt x="2" y="42"/>
                  </a:lnTo>
                  <a:lnTo>
                    <a:pt x="7" y="25"/>
                  </a:lnTo>
                  <a:lnTo>
                    <a:pt x="19" y="11"/>
                  </a:lnTo>
                  <a:lnTo>
                    <a:pt x="36" y="3"/>
                  </a:lnTo>
                  <a:lnTo>
                    <a:pt x="50" y="1"/>
                  </a:lnTo>
                  <a:lnTo>
                    <a:pt x="63" y="0"/>
                  </a:lnTo>
                  <a:lnTo>
                    <a:pt x="78" y="0"/>
                  </a:lnTo>
                  <a:lnTo>
                    <a:pt x="93" y="0"/>
                  </a:lnTo>
                  <a:lnTo>
                    <a:pt x="107" y="1"/>
                  </a:lnTo>
                  <a:lnTo>
                    <a:pt x="119" y="6"/>
                  </a:lnTo>
                  <a:lnTo>
                    <a:pt x="129" y="12"/>
                  </a:lnTo>
                  <a:lnTo>
                    <a:pt x="136" y="24"/>
                  </a:lnTo>
                  <a:close/>
                </a:path>
              </a:pathLst>
            </a:custGeom>
            <a:solidFill>
              <a:srgbClr val="FFFFFF"/>
            </a:solidFill>
            <a:ln w="9525">
              <a:noFill/>
              <a:round/>
              <a:headEnd/>
              <a:tailEnd/>
            </a:ln>
          </p:spPr>
          <p:txBody>
            <a:bodyPr/>
            <a:lstStyle/>
            <a:p>
              <a:endParaRPr lang="en-US"/>
            </a:p>
          </p:txBody>
        </p:sp>
        <p:sp>
          <p:nvSpPr>
            <p:cNvPr id="35873" name="Freeform 34"/>
            <p:cNvSpPr>
              <a:spLocks/>
            </p:cNvSpPr>
            <p:nvPr/>
          </p:nvSpPr>
          <p:spPr bwMode="auto">
            <a:xfrm>
              <a:off x="1010" y="1069"/>
              <a:ext cx="2" cy="10"/>
            </a:xfrm>
            <a:custGeom>
              <a:avLst/>
              <a:gdLst>
                <a:gd name="T0" fmla="*/ 0 w 9"/>
                <a:gd name="T1" fmla="*/ 0 h 59"/>
                <a:gd name="T2" fmla="*/ 0 w 9"/>
                <a:gd name="T3" fmla="*/ 0 h 59"/>
                <a:gd name="T4" fmla="*/ 0 w 9"/>
                <a:gd name="T5" fmla="*/ 0 h 59"/>
                <a:gd name="T6" fmla="*/ 0 w 9"/>
                <a:gd name="T7" fmla="*/ 0 h 59"/>
                <a:gd name="T8" fmla="*/ 0 w 9"/>
                <a:gd name="T9" fmla="*/ 0 h 59"/>
                <a:gd name="T10" fmla="*/ 0 w 9"/>
                <a:gd name="T11" fmla="*/ 0 h 59"/>
                <a:gd name="T12" fmla="*/ 0 w 9"/>
                <a:gd name="T13" fmla="*/ 0 h 59"/>
                <a:gd name="T14" fmla="*/ 0 60000 65536"/>
                <a:gd name="T15" fmla="*/ 0 60000 65536"/>
                <a:gd name="T16" fmla="*/ 0 60000 65536"/>
                <a:gd name="T17" fmla="*/ 0 60000 65536"/>
                <a:gd name="T18" fmla="*/ 0 60000 65536"/>
                <a:gd name="T19" fmla="*/ 0 60000 65536"/>
                <a:gd name="T20" fmla="*/ 0 60000 65536"/>
                <a:gd name="T21" fmla="*/ 0 w 9"/>
                <a:gd name="T22" fmla="*/ 0 h 59"/>
                <a:gd name="T23" fmla="*/ 9 w 9"/>
                <a:gd name="T24" fmla="*/ 59 h 5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59">
                  <a:moveTo>
                    <a:pt x="0" y="59"/>
                  </a:moveTo>
                  <a:lnTo>
                    <a:pt x="0" y="45"/>
                  </a:lnTo>
                  <a:lnTo>
                    <a:pt x="0" y="29"/>
                  </a:lnTo>
                  <a:lnTo>
                    <a:pt x="3" y="14"/>
                  </a:lnTo>
                  <a:lnTo>
                    <a:pt x="9" y="0"/>
                  </a:lnTo>
                  <a:lnTo>
                    <a:pt x="9" y="59"/>
                  </a:lnTo>
                  <a:lnTo>
                    <a:pt x="0" y="59"/>
                  </a:lnTo>
                  <a:close/>
                </a:path>
              </a:pathLst>
            </a:custGeom>
            <a:solidFill>
              <a:srgbClr val="4040FF"/>
            </a:solidFill>
            <a:ln w="9525">
              <a:noFill/>
              <a:round/>
              <a:headEnd/>
              <a:tailEnd/>
            </a:ln>
          </p:spPr>
          <p:txBody>
            <a:bodyPr/>
            <a:lstStyle/>
            <a:p>
              <a:endParaRPr lang="en-US"/>
            </a:p>
          </p:txBody>
        </p:sp>
        <p:sp>
          <p:nvSpPr>
            <p:cNvPr id="35874" name="Freeform 35"/>
            <p:cNvSpPr>
              <a:spLocks/>
            </p:cNvSpPr>
            <p:nvPr/>
          </p:nvSpPr>
          <p:spPr bwMode="auto">
            <a:xfrm>
              <a:off x="1182" y="1072"/>
              <a:ext cx="3" cy="11"/>
            </a:xfrm>
            <a:custGeom>
              <a:avLst/>
              <a:gdLst>
                <a:gd name="T0" fmla="*/ 0 w 11"/>
                <a:gd name="T1" fmla="*/ 0 h 66"/>
                <a:gd name="T2" fmla="*/ 0 w 11"/>
                <a:gd name="T3" fmla="*/ 0 h 66"/>
                <a:gd name="T4" fmla="*/ 0 w 11"/>
                <a:gd name="T5" fmla="*/ 0 h 66"/>
                <a:gd name="T6" fmla="*/ 0 w 11"/>
                <a:gd name="T7" fmla="*/ 0 h 66"/>
                <a:gd name="T8" fmla="*/ 0 w 11"/>
                <a:gd name="T9" fmla="*/ 0 h 66"/>
                <a:gd name="T10" fmla="*/ 0 w 11"/>
                <a:gd name="T11" fmla="*/ 0 h 66"/>
                <a:gd name="T12" fmla="*/ 0 w 11"/>
                <a:gd name="T13" fmla="*/ 0 h 66"/>
                <a:gd name="T14" fmla="*/ 0 w 11"/>
                <a:gd name="T15" fmla="*/ 0 h 66"/>
                <a:gd name="T16" fmla="*/ 0 w 11"/>
                <a:gd name="T17" fmla="*/ 0 h 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
                <a:gd name="T28" fmla="*/ 0 h 66"/>
                <a:gd name="T29" fmla="*/ 11 w 11"/>
                <a:gd name="T30" fmla="*/ 66 h 6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 h="66">
                  <a:moveTo>
                    <a:pt x="1" y="66"/>
                  </a:moveTo>
                  <a:lnTo>
                    <a:pt x="0" y="48"/>
                  </a:lnTo>
                  <a:lnTo>
                    <a:pt x="0" y="33"/>
                  </a:lnTo>
                  <a:lnTo>
                    <a:pt x="1" y="16"/>
                  </a:lnTo>
                  <a:lnTo>
                    <a:pt x="2" y="0"/>
                  </a:lnTo>
                  <a:lnTo>
                    <a:pt x="11" y="14"/>
                  </a:lnTo>
                  <a:lnTo>
                    <a:pt x="11" y="33"/>
                  </a:lnTo>
                  <a:lnTo>
                    <a:pt x="6" y="51"/>
                  </a:lnTo>
                  <a:lnTo>
                    <a:pt x="1" y="66"/>
                  </a:lnTo>
                  <a:close/>
                </a:path>
              </a:pathLst>
            </a:custGeom>
            <a:solidFill>
              <a:srgbClr val="FFFFFF"/>
            </a:solidFill>
            <a:ln w="9525">
              <a:noFill/>
              <a:round/>
              <a:headEnd/>
              <a:tailEnd/>
            </a:ln>
          </p:spPr>
          <p:txBody>
            <a:bodyPr/>
            <a:lstStyle/>
            <a:p>
              <a:endParaRPr lang="en-US"/>
            </a:p>
          </p:txBody>
        </p:sp>
        <p:sp>
          <p:nvSpPr>
            <p:cNvPr id="35875" name="Freeform 36"/>
            <p:cNvSpPr>
              <a:spLocks/>
            </p:cNvSpPr>
            <p:nvPr/>
          </p:nvSpPr>
          <p:spPr bwMode="auto">
            <a:xfrm>
              <a:off x="899" y="1073"/>
              <a:ext cx="88" cy="47"/>
            </a:xfrm>
            <a:custGeom>
              <a:avLst/>
              <a:gdLst>
                <a:gd name="T0" fmla="*/ 0 w 352"/>
                <a:gd name="T1" fmla="*/ 0 h 286"/>
                <a:gd name="T2" fmla="*/ 0 w 352"/>
                <a:gd name="T3" fmla="*/ 0 h 286"/>
                <a:gd name="T4" fmla="*/ 0 w 352"/>
                <a:gd name="T5" fmla="*/ 0 h 286"/>
                <a:gd name="T6" fmla="*/ 0 w 352"/>
                <a:gd name="T7" fmla="*/ 0 h 286"/>
                <a:gd name="T8" fmla="*/ 0 w 352"/>
                <a:gd name="T9" fmla="*/ 0 h 286"/>
                <a:gd name="T10" fmla="*/ 0 w 352"/>
                <a:gd name="T11" fmla="*/ 0 h 286"/>
                <a:gd name="T12" fmla="*/ 0 w 352"/>
                <a:gd name="T13" fmla="*/ 0 h 286"/>
                <a:gd name="T14" fmla="*/ 0 w 352"/>
                <a:gd name="T15" fmla="*/ 0 h 286"/>
                <a:gd name="T16" fmla="*/ 0 w 352"/>
                <a:gd name="T17" fmla="*/ 0 h 286"/>
                <a:gd name="T18" fmla="*/ 0 w 352"/>
                <a:gd name="T19" fmla="*/ 0 h 286"/>
                <a:gd name="T20" fmla="*/ 0 w 352"/>
                <a:gd name="T21" fmla="*/ 0 h 286"/>
                <a:gd name="T22" fmla="*/ 0 w 352"/>
                <a:gd name="T23" fmla="*/ 0 h 286"/>
                <a:gd name="T24" fmla="*/ 0 w 352"/>
                <a:gd name="T25" fmla="*/ 0 h 286"/>
                <a:gd name="T26" fmla="*/ 0 w 352"/>
                <a:gd name="T27" fmla="*/ 0 h 286"/>
                <a:gd name="T28" fmla="*/ 0 w 352"/>
                <a:gd name="T29" fmla="*/ 0 h 286"/>
                <a:gd name="T30" fmla="*/ 0 w 352"/>
                <a:gd name="T31" fmla="*/ 0 h 286"/>
                <a:gd name="T32" fmla="*/ 0 w 352"/>
                <a:gd name="T33" fmla="*/ 0 h 286"/>
                <a:gd name="T34" fmla="*/ 0 w 352"/>
                <a:gd name="T35" fmla="*/ 0 h 286"/>
                <a:gd name="T36" fmla="*/ 0 w 352"/>
                <a:gd name="T37" fmla="*/ 0 h 286"/>
                <a:gd name="T38" fmla="*/ 0 w 352"/>
                <a:gd name="T39" fmla="*/ 0 h 286"/>
                <a:gd name="T40" fmla="*/ 0 w 352"/>
                <a:gd name="T41" fmla="*/ 0 h 286"/>
                <a:gd name="T42" fmla="*/ 0 w 352"/>
                <a:gd name="T43" fmla="*/ 0 h 286"/>
                <a:gd name="T44" fmla="*/ 0 w 352"/>
                <a:gd name="T45" fmla="*/ 0 h 286"/>
                <a:gd name="T46" fmla="*/ 0 w 352"/>
                <a:gd name="T47" fmla="*/ 0 h 286"/>
                <a:gd name="T48" fmla="*/ 0 w 352"/>
                <a:gd name="T49" fmla="*/ 0 h 286"/>
                <a:gd name="T50" fmla="*/ 0 w 352"/>
                <a:gd name="T51" fmla="*/ 0 h 286"/>
                <a:gd name="T52" fmla="*/ 0 w 352"/>
                <a:gd name="T53" fmla="*/ 0 h 286"/>
                <a:gd name="T54" fmla="*/ 0 w 352"/>
                <a:gd name="T55" fmla="*/ 0 h 286"/>
                <a:gd name="T56" fmla="*/ 0 w 352"/>
                <a:gd name="T57" fmla="*/ 0 h 286"/>
                <a:gd name="T58" fmla="*/ 0 w 352"/>
                <a:gd name="T59" fmla="*/ 0 h 286"/>
                <a:gd name="T60" fmla="*/ 0 w 352"/>
                <a:gd name="T61" fmla="*/ 0 h 286"/>
                <a:gd name="T62" fmla="*/ 0 w 352"/>
                <a:gd name="T63" fmla="*/ 0 h 286"/>
                <a:gd name="T64" fmla="*/ 0 w 352"/>
                <a:gd name="T65" fmla="*/ 0 h 286"/>
                <a:gd name="T66" fmla="*/ 0 w 352"/>
                <a:gd name="T67" fmla="*/ 0 h 286"/>
                <a:gd name="T68" fmla="*/ 0 w 352"/>
                <a:gd name="T69" fmla="*/ 0 h 286"/>
                <a:gd name="T70" fmla="*/ 0 w 352"/>
                <a:gd name="T71" fmla="*/ 0 h 286"/>
                <a:gd name="T72" fmla="*/ 0 w 352"/>
                <a:gd name="T73" fmla="*/ 0 h 286"/>
                <a:gd name="T74" fmla="*/ 0 w 352"/>
                <a:gd name="T75" fmla="*/ 0 h 286"/>
                <a:gd name="T76" fmla="*/ 0 w 352"/>
                <a:gd name="T77" fmla="*/ 0 h 286"/>
                <a:gd name="T78" fmla="*/ 0 w 352"/>
                <a:gd name="T79" fmla="*/ 0 h 286"/>
                <a:gd name="T80" fmla="*/ 0 w 352"/>
                <a:gd name="T81" fmla="*/ 0 h 286"/>
                <a:gd name="T82" fmla="*/ 0 w 352"/>
                <a:gd name="T83" fmla="*/ 0 h 286"/>
                <a:gd name="T84" fmla="*/ 0 w 352"/>
                <a:gd name="T85" fmla="*/ 0 h 286"/>
                <a:gd name="T86" fmla="*/ 0 w 352"/>
                <a:gd name="T87" fmla="*/ 0 h 286"/>
                <a:gd name="T88" fmla="*/ 0 w 352"/>
                <a:gd name="T89" fmla="*/ 0 h 286"/>
                <a:gd name="T90" fmla="*/ 0 w 352"/>
                <a:gd name="T91" fmla="*/ 0 h 286"/>
                <a:gd name="T92" fmla="*/ 0 w 352"/>
                <a:gd name="T93" fmla="*/ 0 h 286"/>
                <a:gd name="T94" fmla="*/ 0 w 352"/>
                <a:gd name="T95" fmla="*/ 0 h 286"/>
                <a:gd name="T96" fmla="*/ 0 w 352"/>
                <a:gd name="T97" fmla="*/ 0 h 28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52"/>
                <a:gd name="T148" fmla="*/ 0 h 286"/>
                <a:gd name="T149" fmla="*/ 352 w 352"/>
                <a:gd name="T150" fmla="*/ 286 h 28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52" h="286">
                  <a:moveTo>
                    <a:pt x="343" y="70"/>
                  </a:moveTo>
                  <a:lnTo>
                    <a:pt x="349" y="90"/>
                  </a:lnTo>
                  <a:lnTo>
                    <a:pt x="352" y="110"/>
                  </a:lnTo>
                  <a:lnTo>
                    <a:pt x="350" y="128"/>
                  </a:lnTo>
                  <a:lnTo>
                    <a:pt x="348" y="147"/>
                  </a:lnTo>
                  <a:lnTo>
                    <a:pt x="339" y="165"/>
                  </a:lnTo>
                  <a:lnTo>
                    <a:pt x="330" y="183"/>
                  </a:lnTo>
                  <a:lnTo>
                    <a:pt x="319" y="198"/>
                  </a:lnTo>
                  <a:lnTo>
                    <a:pt x="306" y="214"/>
                  </a:lnTo>
                  <a:lnTo>
                    <a:pt x="286" y="231"/>
                  </a:lnTo>
                  <a:lnTo>
                    <a:pt x="264" y="246"/>
                  </a:lnTo>
                  <a:lnTo>
                    <a:pt x="243" y="259"/>
                  </a:lnTo>
                  <a:lnTo>
                    <a:pt x="219" y="271"/>
                  </a:lnTo>
                  <a:lnTo>
                    <a:pt x="195" y="280"/>
                  </a:lnTo>
                  <a:lnTo>
                    <a:pt x="169" y="285"/>
                  </a:lnTo>
                  <a:lnTo>
                    <a:pt x="141" y="286"/>
                  </a:lnTo>
                  <a:lnTo>
                    <a:pt x="112" y="282"/>
                  </a:lnTo>
                  <a:lnTo>
                    <a:pt x="100" y="278"/>
                  </a:lnTo>
                  <a:lnTo>
                    <a:pt x="85" y="272"/>
                  </a:lnTo>
                  <a:lnTo>
                    <a:pt x="71" y="267"/>
                  </a:lnTo>
                  <a:lnTo>
                    <a:pt x="59" y="258"/>
                  </a:lnTo>
                  <a:lnTo>
                    <a:pt x="45" y="250"/>
                  </a:lnTo>
                  <a:lnTo>
                    <a:pt x="34" y="240"/>
                  </a:lnTo>
                  <a:lnTo>
                    <a:pt x="24" y="231"/>
                  </a:lnTo>
                  <a:lnTo>
                    <a:pt x="16" y="218"/>
                  </a:lnTo>
                  <a:lnTo>
                    <a:pt x="6" y="200"/>
                  </a:lnTo>
                  <a:lnTo>
                    <a:pt x="1" y="179"/>
                  </a:lnTo>
                  <a:lnTo>
                    <a:pt x="0" y="160"/>
                  </a:lnTo>
                  <a:lnTo>
                    <a:pt x="1" y="139"/>
                  </a:lnTo>
                  <a:lnTo>
                    <a:pt x="6" y="117"/>
                  </a:lnTo>
                  <a:lnTo>
                    <a:pt x="15" y="98"/>
                  </a:lnTo>
                  <a:lnTo>
                    <a:pt x="24" y="80"/>
                  </a:lnTo>
                  <a:lnTo>
                    <a:pt x="38" y="63"/>
                  </a:lnTo>
                  <a:lnTo>
                    <a:pt x="59" y="41"/>
                  </a:lnTo>
                  <a:lnTo>
                    <a:pt x="85" y="23"/>
                  </a:lnTo>
                  <a:lnTo>
                    <a:pt x="112" y="13"/>
                  </a:lnTo>
                  <a:lnTo>
                    <a:pt x="144" y="4"/>
                  </a:lnTo>
                  <a:lnTo>
                    <a:pt x="174" y="0"/>
                  </a:lnTo>
                  <a:lnTo>
                    <a:pt x="207" y="0"/>
                  </a:lnTo>
                  <a:lnTo>
                    <a:pt x="239" y="1"/>
                  </a:lnTo>
                  <a:lnTo>
                    <a:pt x="269" y="7"/>
                  </a:lnTo>
                  <a:lnTo>
                    <a:pt x="282" y="12"/>
                  </a:lnTo>
                  <a:lnTo>
                    <a:pt x="295" y="17"/>
                  </a:lnTo>
                  <a:lnTo>
                    <a:pt x="305" y="23"/>
                  </a:lnTo>
                  <a:lnTo>
                    <a:pt x="312" y="32"/>
                  </a:lnTo>
                  <a:lnTo>
                    <a:pt x="320" y="41"/>
                  </a:lnTo>
                  <a:lnTo>
                    <a:pt x="327" y="50"/>
                  </a:lnTo>
                  <a:lnTo>
                    <a:pt x="334" y="60"/>
                  </a:lnTo>
                  <a:lnTo>
                    <a:pt x="343" y="70"/>
                  </a:lnTo>
                  <a:close/>
                </a:path>
              </a:pathLst>
            </a:custGeom>
            <a:solidFill>
              <a:srgbClr val="FFFFFF"/>
            </a:solidFill>
            <a:ln w="9525">
              <a:noFill/>
              <a:round/>
              <a:headEnd/>
              <a:tailEnd/>
            </a:ln>
          </p:spPr>
          <p:txBody>
            <a:bodyPr/>
            <a:lstStyle/>
            <a:p>
              <a:endParaRPr lang="en-US"/>
            </a:p>
          </p:txBody>
        </p:sp>
        <p:sp>
          <p:nvSpPr>
            <p:cNvPr id="35876" name="Freeform 37"/>
            <p:cNvSpPr>
              <a:spLocks/>
            </p:cNvSpPr>
            <p:nvPr/>
          </p:nvSpPr>
          <p:spPr bwMode="auto">
            <a:xfrm>
              <a:off x="1203" y="1073"/>
              <a:ext cx="17" cy="8"/>
            </a:xfrm>
            <a:custGeom>
              <a:avLst/>
              <a:gdLst>
                <a:gd name="T0" fmla="*/ 0 w 71"/>
                <a:gd name="T1" fmla="*/ 0 h 51"/>
                <a:gd name="T2" fmla="*/ 0 w 71"/>
                <a:gd name="T3" fmla="*/ 0 h 51"/>
                <a:gd name="T4" fmla="*/ 0 w 71"/>
                <a:gd name="T5" fmla="*/ 0 h 51"/>
                <a:gd name="T6" fmla="*/ 0 w 71"/>
                <a:gd name="T7" fmla="*/ 0 h 51"/>
                <a:gd name="T8" fmla="*/ 0 w 71"/>
                <a:gd name="T9" fmla="*/ 0 h 51"/>
                <a:gd name="T10" fmla="*/ 0 w 71"/>
                <a:gd name="T11" fmla="*/ 0 h 51"/>
                <a:gd name="T12" fmla="*/ 0 w 71"/>
                <a:gd name="T13" fmla="*/ 0 h 51"/>
                <a:gd name="T14" fmla="*/ 0 w 71"/>
                <a:gd name="T15" fmla="*/ 0 h 51"/>
                <a:gd name="T16" fmla="*/ 0 w 71"/>
                <a:gd name="T17" fmla="*/ 0 h 51"/>
                <a:gd name="T18" fmla="*/ 0 w 71"/>
                <a:gd name="T19" fmla="*/ 0 h 51"/>
                <a:gd name="T20" fmla="*/ 0 w 71"/>
                <a:gd name="T21" fmla="*/ 0 h 51"/>
                <a:gd name="T22" fmla="*/ 0 w 71"/>
                <a:gd name="T23" fmla="*/ 0 h 51"/>
                <a:gd name="T24" fmla="*/ 0 w 71"/>
                <a:gd name="T25" fmla="*/ 0 h 51"/>
                <a:gd name="T26" fmla="*/ 0 w 71"/>
                <a:gd name="T27" fmla="*/ 0 h 51"/>
                <a:gd name="T28" fmla="*/ 0 w 71"/>
                <a:gd name="T29" fmla="*/ 0 h 51"/>
                <a:gd name="T30" fmla="*/ 0 w 71"/>
                <a:gd name="T31" fmla="*/ 0 h 51"/>
                <a:gd name="T32" fmla="*/ 0 w 71"/>
                <a:gd name="T33" fmla="*/ 0 h 51"/>
                <a:gd name="T34" fmla="*/ 0 w 71"/>
                <a:gd name="T35" fmla="*/ 0 h 5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1"/>
                <a:gd name="T56" fmla="*/ 71 w 71"/>
                <a:gd name="T57" fmla="*/ 51 h 5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1">
                  <a:moveTo>
                    <a:pt x="71" y="51"/>
                  </a:moveTo>
                  <a:lnTo>
                    <a:pt x="60" y="50"/>
                  </a:lnTo>
                  <a:lnTo>
                    <a:pt x="49" y="48"/>
                  </a:lnTo>
                  <a:lnTo>
                    <a:pt x="38" y="45"/>
                  </a:lnTo>
                  <a:lnTo>
                    <a:pt x="28" y="39"/>
                  </a:lnTo>
                  <a:lnTo>
                    <a:pt x="19" y="33"/>
                  </a:lnTo>
                  <a:lnTo>
                    <a:pt x="12" y="29"/>
                  </a:lnTo>
                  <a:lnTo>
                    <a:pt x="5" y="20"/>
                  </a:lnTo>
                  <a:lnTo>
                    <a:pt x="0" y="12"/>
                  </a:lnTo>
                  <a:lnTo>
                    <a:pt x="0" y="0"/>
                  </a:lnTo>
                  <a:lnTo>
                    <a:pt x="6" y="8"/>
                  </a:lnTo>
                  <a:lnTo>
                    <a:pt x="14" y="15"/>
                  </a:lnTo>
                  <a:lnTo>
                    <a:pt x="23" y="22"/>
                  </a:lnTo>
                  <a:lnTo>
                    <a:pt x="33" y="30"/>
                  </a:lnTo>
                  <a:lnTo>
                    <a:pt x="41" y="35"/>
                  </a:lnTo>
                  <a:lnTo>
                    <a:pt x="51" y="41"/>
                  </a:lnTo>
                  <a:lnTo>
                    <a:pt x="61" y="47"/>
                  </a:lnTo>
                  <a:lnTo>
                    <a:pt x="71" y="51"/>
                  </a:lnTo>
                  <a:close/>
                </a:path>
              </a:pathLst>
            </a:custGeom>
            <a:solidFill>
              <a:srgbClr val="FFFFFF"/>
            </a:solidFill>
            <a:ln w="9525">
              <a:noFill/>
              <a:round/>
              <a:headEnd/>
              <a:tailEnd/>
            </a:ln>
          </p:spPr>
          <p:txBody>
            <a:bodyPr/>
            <a:lstStyle/>
            <a:p>
              <a:endParaRPr lang="en-US"/>
            </a:p>
          </p:txBody>
        </p:sp>
        <p:sp>
          <p:nvSpPr>
            <p:cNvPr id="35877" name="Freeform 38"/>
            <p:cNvSpPr>
              <a:spLocks/>
            </p:cNvSpPr>
            <p:nvPr/>
          </p:nvSpPr>
          <p:spPr bwMode="auto">
            <a:xfrm>
              <a:off x="864" y="1075"/>
              <a:ext cx="31" cy="19"/>
            </a:xfrm>
            <a:custGeom>
              <a:avLst/>
              <a:gdLst>
                <a:gd name="T0" fmla="*/ 0 w 126"/>
                <a:gd name="T1" fmla="*/ 0 h 115"/>
                <a:gd name="T2" fmla="*/ 0 w 126"/>
                <a:gd name="T3" fmla="*/ 0 h 115"/>
                <a:gd name="T4" fmla="*/ 0 w 126"/>
                <a:gd name="T5" fmla="*/ 0 h 115"/>
                <a:gd name="T6" fmla="*/ 0 w 126"/>
                <a:gd name="T7" fmla="*/ 0 h 115"/>
                <a:gd name="T8" fmla="*/ 0 w 126"/>
                <a:gd name="T9" fmla="*/ 0 h 115"/>
                <a:gd name="T10" fmla="*/ 0 w 126"/>
                <a:gd name="T11" fmla="*/ 0 h 115"/>
                <a:gd name="T12" fmla="*/ 0 w 126"/>
                <a:gd name="T13" fmla="*/ 0 h 115"/>
                <a:gd name="T14" fmla="*/ 0 w 126"/>
                <a:gd name="T15" fmla="*/ 0 h 115"/>
                <a:gd name="T16" fmla="*/ 0 w 126"/>
                <a:gd name="T17" fmla="*/ 0 h 115"/>
                <a:gd name="T18" fmla="*/ 0 w 126"/>
                <a:gd name="T19" fmla="*/ 0 h 115"/>
                <a:gd name="T20" fmla="*/ 0 w 126"/>
                <a:gd name="T21" fmla="*/ 0 h 115"/>
                <a:gd name="T22" fmla="*/ 0 w 126"/>
                <a:gd name="T23" fmla="*/ 0 h 115"/>
                <a:gd name="T24" fmla="*/ 0 w 126"/>
                <a:gd name="T25" fmla="*/ 0 h 115"/>
                <a:gd name="T26" fmla="*/ 0 w 126"/>
                <a:gd name="T27" fmla="*/ 0 h 115"/>
                <a:gd name="T28" fmla="*/ 0 w 126"/>
                <a:gd name="T29" fmla="*/ 0 h 115"/>
                <a:gd name="T30" fmla="*/ 0 w 126"/>
                <a:gd name="T31" fmla="*/ 0 h 115"/>
                <a:gd name="T32" fmla="*/ 0 w 126"/>
                <a:gd name="T33" fmla="*/ 0 h 115"/>
                <a:gd name="T34" fmla="*/ 0 w 126"/>
                <a:gd name="T35" fmla="*/ 0 h 115"/>
                <a:gd name="T36" fmla="*/ 0 w 126"/>
                <a:gd name="T37" fmla="*/ 0 h 115"/>
                <a:gd name="T38" fmla="*/ 0 w 126"/>
                <a:gd name="T39" fmla="*/ 0 h 115"/>
                <a:gd name="T40" fmla="*/ 0 w 126"/>
                <a:gd name="T41" fmla="*/ 0 h 115"/>
                <a:gd name="T42" fmla="*/ 0 w 126"/>
                <a:gd name="T43" fmla="*/ 0 h 115"/>
                <a:gd name="T44" fmla="*/ 0 w 126"/>
                <a:gd name="T45" fmla="*/ 0 h 115"/>
                <a:gd name="T46" fmla="*/ 0 w 126"/>
                <a:gd name="T47" fmla="*/ 0 h 115"/>
                <a:gd name="T48" fmla="*/ 0 w 126"/>
                <a:gd name="T49" fmla="*/ 0 h 115"/>
                <a:gd name="T50" fmla="*/ 0 w 126"/>
                <a:gd name="T51" fmla="*/ 0 h 115"/>
                <a:gd name="T52" fmla="*/ 0 w 126"/>
                <a:gd name="T53" fmla="*/ 0 h 115"/>
                <a:gd name="T54" fmla="*/ 0 w 126"/>
                <a:gd name="T55" fmla="*/ 0 h 115"/>
                <a:gd name="T56" fmla="*/ 0 w 126"/>
                <a:gd name="T57" fmla="*/ 0 h 115"/>
                <a:gd name="T58" fmla="*/ 0 w 126"/>
                <a:gd name="T59" fmla="*/ 0 h 115"/>
                <a:gd name="T60" fmla="*/ 0 w 126"/>
                <a:gd name="T61" fmla="*/ 0 h 115"/>
                <a:gd name="T62" fmla="*/ 0 w 126"/>
                <a:gd name="T63" fmla="*/ 0 h 115"/>
                <a:gd name="T64" fmla="*/ 0 w 126"/>
                <a:gd name="T65" fmla="*/ 0 h 115"/>
                <a:gd name="T66" fmla="*/ 0 w 126"/>
                <a:gd name="T67" fmla="*/ 0 h 115"/>
                <a:gd name="T68" fmla="*/ 0 w 126"/>
                <a:gd name="T69" fmla="*/ 0 h 115"/>
                <a:gd name="T70" fmla="*/ 0 w 126"/>
                <a:gd name="T71" fmla="*/ 0 h 115"/>
                <a:gd name="T72" fmla="*/ 0 w 126"/>
                <a:gd name="T73" fmla="*/ 0 h 115"/>
                <a:gd name="T74" fmla="*/ 0 w 126"/>
                <a:gd name="T75" fmla="*/ 0 h 115"/>
                <a:gd name="T76" fmla="*/ 0 w 126"/>
                <a:gd name="T77" fmla="*/ 0 h 115"/>
                <a:gd name="T78" fmla="*/ 0 w 126"/>
                <a:gd name="T79" fmla="*/ 0 h 115"/>
                <a:gd name="T80" fmla="*/ 0 w 126"/>
                <a:gd name="T81" fmla="*/ 0 h 11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26"/>
                <a:gd name="T124" fmla="*/ 0 h 115"/>
                <a:gd name="T125" fmla="*/ 126 w 126"/>
                <a:gd name="T126" fmla="*/ 115 h 115"/>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26" h="115">
                  <a:moveTo>
                    <a:pt x="126" y="32"/>
                  </a:moveTo>
                  <a:lnTo>
                    <a:pt x="124" y="40"/>
                  </a:lnTo>
                  <a:lnTo>
                    <a:pt x="126" y="47"/>
                  </a:lnTo>
                  <a:lnTo>
                    <a:pt x="124" y="53"/>
                  </a:lnTo>
                  <a:lnTo>
                    <a:pt x="115" y="59"/>
                  </a:lnTo>
                  <a:lnTo>
                    <a:pt x="108" y="55"/>
                  </a:lnTo>
                  <a:lnTo>
                    <a:pt x="100" y="55"/>
                  </a:lnTo>
                  <a:lnTo>
                    <a:pt x="94" y="55"/>
                  </a:lnTo>
                  <a:lnTo>
                    <a:pt x="84" y="55"/>
                  </a:lnTo>
                  <a:lnTo>
                    <a:pt x="78" y="62"/>
                  </a:lnTo>
                  <a:lnTo>
                    <a:pt x="72" y="68"/>
                  </a:lnTo>
                  <a:lnTo>
                    <a:pt x="66" y="75"/>
                  </a:lnTo>
                  <a:lnTo>
                    <a:pt x="57" y="80"/>
                  </a:lnTo>
                  <a:lnTo>
                    <a:pt x="69" y="82"/>
                  </a:lnTo>
                  <a:lnTo>
                    <a:pt x="83" y="82"/>
                  </a:lnTo>
                  <a:lnTo>
                    <a:pt x="94" y="83"/>
                  </a:lnTo>
                  <a:lnTo>
                    <a:pt x="104" y="92"/>
                  </a:lnTo>
                  <a:lnTo>
                    <a:pt x="95" y="101"/>
                  </a:lnTo>
                  <a:lnTo>
                    <a:pt x="84" y="109"/>
                  </a:lnTo>
                  <a:lnTo>
                    <a:pt x="71" y="113"/>
                  </a:lnTo>
                  <a:lnTo>
                    <a:pt x="57" y="115"/>
                  </a:lnTo>
                  <a:lnTo>
                    <a:pt x="47" y="115"/>
                  </a:lnTo>
                  <a:lnTo>
                    <a:pt x="37" y="114"/>
                  </a:lnTo>
                  <a:lnTo>
                    <a:pt x="28" y="110"/>
                  </a:lnTo>
                  <a:lnTo>
                    <a:pt x="21" y="105"/>
                  </a:lnTo>
                  <a:lnTo>
                    <a:pt x="14" y="99"/>
                  </a:lnTo>
                  <a:lnTo>
                    <a:pt x="8" y="92"/>
                  </a:lnTo>
                  <a:lnTo>
                    <a:pt x="4" y="84"/>
                  </a:lnTo>
                  <a:lnTo>
                    <a:pt x="0" y="77"/>
                  </a:lnTo>
                  <a:lnTo>
                    <a:pt x="4" y="60"/>
                  </a:lnTo>
                  <a:lnTo>
                    <a:pt x="5" y="43"/>
                  </a:lnTo>
                  <a:lnTo>
                    <a:pt x="10" y="33"/>
                  </a:lnTo>
                  <a:lnTo>
                    <a:pt x="32" y="35"/>
                  </a:lnTo>
                  <a:lnTo>
                    <a:pt x="42" y="26"/>
                  </a:lnTo>
                  <a:lnTo>
                    <a:pt x="51" y="15"/>
                  </a:lnTo>
                  <a:lnTo>
                    <a:pt x="62" y="5"/>
                  </a:lnTo>
                  <a:lnTo>
                    <a:pt x="79" y="0"/>
                  </a:lnTo>
                  <a:lnTo>
                    <a:pt x="95" y="0"/>
                  </a:lnTo>
                  <a:lnTo>
                    <a:pt x="108" y="8"/>
                  </a:lnTo>
                  <a:lnTo>
                    <a:pt x="115" y="20"/>
                  </a:lnTo>
                  <a:lnTo>
                    <a:pt x="126" y="32"/>
                  </a:lnTo>
                  <a:close/>
                </a:path>
              </a:pathLst>
            </a:custGeom>
            <a:solidFill>
              <a:srgbClr val="FFFFFF"/>
            </a:solidFill>
            <a:ln w="9525">
              <a:noFill/>
              <a:round/>
              <a:headEnd/>
              <a:tailEnd/>
            </a:ln>
          </p:spPr>
          <p:txBody>
            <a:bodyPr/>
            <a:lstStyle/>
            <a:p>
              <a:endParaRPr lang="en-US"/>
            </a:p>
          </p:txBody>
        </p:sp>
        <p:sp>
          <p:nvSpPr>
            <p:cNvPr id="35878" name="Rectangle 39"/>
            <p:cNvSpPr>
              <a:spLocks noChangeArrowheads="1"/>
            </p:cNvSpPr>
            <p:nvPr/>
          </p:nvSpPr>
          <p:spPr bwMode="auto">
            <a:xfrm>
              <a:off x="1118" y="1075"/>
              <a:ext cx="2" cy="1"/>
            </a:xfrm>
            <a:prstGeom prst="rect">
              <a:avLst/>
            </a:prstGeom>
            <a:solidFill>
              <a:srgbClr val="FFFFFF"/>
            </a:solidFill>
            <a:ln w="9525">
              <a:noFill/>
              <a:miter lim="800000"/>
              <a:headEnd/>
              <a:tailEnd/>
            </a:ln>
          </p:spPr>
          <p:txBody>
            <a:bodyPr/>
            <a:lstStyle/>
            <a:p>
              <a:endParaRPr lang="en-US"/>
            </a:p>
          </p:txBody>
        </p:sp>
        <p:sp>
          <p:nvSpPr>
            <p:cNvPr id="35879" name="Freeform 40"/>
            <p:cNvSpPr>
              <a:spLocks/>
            </p:cNvSpPr>
            <p:nvPr/>
          </p:nvSpPr>
          <p:spPr bwMode="auto">
            <a:xfrm>
              <a:off x="1123" y="1082"/>
              <a:ext cx="1" cy="4"/>
            </a:xfrm>
            <a:custGeom>
              <a:avLst/>
              <a:gdLst>
                <a:gd name="T0" fmla="*/ 0 w 4"/>
                <a:gd name="T1" fmla="*/ 0 h 24"/>
                <a:gd name="T2" fmla="*/ 0 w 4"/>
                <a:gd name="T3" fmla="*/ 0 h 24"/>
                <a:gd name="T4" fmla="*/ 0 w 4"/>
                <a:gd name="T5" fmla="*/ 0 h 24"/>
                <a:gd name="T6" fmla="*/ 0 60000 65536"/>
                <a:gd name="T7" fmla="*/ 0 60000 65536"/>
                <a:gd name="T8" fmla="*/ 0 60000 65536"/>
                <a:gd name="T9" fmla="*/ 0 w 4"/>
                <a:gd name="T10" fmla="*/ 0 h 24"/>
                <a:gd name="T11" fmla="*/ 4 w 4"/>
                <a:gd name="T12" fmla="*/ 24 h 24"/>
              </a:gdLst>
              <a:ahLst/>
              <a:cxnLst>
                <a:cxn ang="T6">
                  <a:pos x="T0" y="T1"/>
                </a:cxn>
                <a:cxn ang="T7">
                  <a:pos x="T2" y="T3"/>
                </a:cxn>
                <a:cxn ang="T8">
                  <a:pos x="T4" y="T5"/>
                </a:cxn>
              </a:cxnLst>
              <a:rect l="T9" t="T10" r="T11" b="T12"/>
              <a:pathLst>
                <a:path w="4" h="24">
                  <a:moveTo>
                    <a:pt x="4" y="0"/>
                  </a:moveTo>
                  <a:lnTo>
                    <a:pt x="0" y="24"/>
                  </a:lnTo>
                  <a:lnTo>
                    <a:pt x="4" y="0"/>
                  </a:lnTo>
                  <a:close/>
                </a:path>
              </a:pathLst>
            </a:custGeom>
            <a:solidFill>
              <a:srgbClr val="FFFFFF"/>
            </a:solidFill>
            <a:ln w="9525">
              <a:noFill/>
              <a:round/>
              <a:headEnd/>
              <a:tailEnd/>
            </a:ln>
          </p:spPr>
          <p:txBody>
            <a:bodyPr/>
            <a:lstStyle/>
            <a:p>
              <a:endParaRPr lang="en-US"/>
            </a:p>
          </p:txBody>
        </p:sp>
        <p:sp>
          <p:nvSpPr>
            <p:cNvPr id="35880" name="Freeform 41"/>
            <p:cNvSpPr>
              <a:spLocks/>
            </p:cNvSpPr>
            <p:nvPr/>
          </p:nvSpPr>
          <p:spPr bwMode="auto">
            <a:xfrm>
              <a:off x="961" y="1083"/>
              <a:ext cx="38" cy="38"/>
            </a:xfrm>
            <a:custGeom>
              <a:avLst/>
              <a:gdLst>
                <a:gd name="T0" fmla="*/ 0 w 152"/>
                <a:gd name="T1" fmla="*/ 0 h 225"/>
                <a:gd name="T2" fmla="*/ 0 w 152"/>
                <a:gd name="T3" fmla="*/ 0 h 225"/>
                <a:gd name="T4" fmla="*/ 0 w 152"/>
                <a:gd name="T5" fmla="*/ 0 h 225"/>
                <a:gd name="T6" fmla="*/ 0 w 152"/>
                <a:gd name="T7" fmla="*/ 0 h 225"/>
                <a:gd name="T8" fmla="*/ 0 w 152"/>
                <a:gd name="T9" fmla="*/ 0 h 225"/>
                <a:gd name="T10" fmla="*/ 0 w 152"/>
                <a:gd name="T11" fmla="*/ 0 h 225"/>
                <a:gd name="T12" fmla="*/ 0 w 152"/>
                <a:gd name="T13" fmla="*/ 0 h 225"/>
                <a:gd name="T14" fmla="*/ 0 w 152"/>
                <a:gd name="T15" fmla="*/ 0 h 225"/>
                <a:gd name="T16" fmla="*/ 0 w 152"/>
                <a:gd name="T17" fmla="*/ 0 h 225"/>
                <a:gd name="T18" fmla="*/ 0 w 152"/>
                <a:gd name="T19" fmla="*/ 0 h 225"/>
                <a:gd name="T20" fmla="*/ 0 w 152"/>
                <a:gd name="T21" fmla="*/ 0 h 225"/>
                <a:gd name="T22" fmla="*/ 0 w 152"/>
                <a:gd name="T23" fmla="*/ 0 h 225"/>
                <a:gd name="T24" fmla="*/ 0 w 152"/>
                <a:gd name="T25" fmla="*/ 0 h 225"/>
                <a:gd name="T26" fmla="*/ 0 w 152"/>
                <a:gd name="T27" fmla="*/ 0 h 225"/>
                <a:gd name="T28" fmla="*/ 0 w 152"/>
                <a:gd name="T29" fmla="*/ 0 h 225"/>
                <a:gd name="T30" fmla="*/ 0 w 152"/>
                <a:gd name="T31" fmla="*/ 0 h 225"/>
                <a:gd name="T32" fmla="*/ 0 w 152"/>
                <a:gd name="T33" fmla="*/ 0 h 225"/>
                <a:gd name="T34" fmla="*/ 0 w 152"/>
                <a:gd name="T35" fmla="*/ 0 h 225"/>
                <a:gd name="T36" fmla="*/ 0 w 152"/>
                <a:gd name="T37" fmla="*/ 0 h 225"/>
                <a:gd name="T38" fmla="*/ 0 w 152"/>
                <a:gd name="T39" fmla="*/ 0 h 225"/>
                <a:gd name="T40" fmla="*/ 0 w 152"/>
                <a:gd name="T41" fmla="*/ 0 h 225"/>
                <a:gd name="T42" fmla="*/ 0 w 152"/>
                <a:gd name="T43" fmla="*/ 0 h 225"/>
                <a:gd name="T44" fmla="*/ 0 w 152"/>
                <a:gd name="T45" fmla="*/ 0 h 225"/>
                <a:gd name="T46" fmla="*/ 0 w 152"/>
                <a:gd name="T47" fmla="*/ 0 h 225"/>
                <a:gd name="T48" fmla="*/ 0 w 152"/>
                <a:gd name="T49" fmla="*/ 0 h 225"/>
                <a:gd name="T50" fmla="*/ 0 w 152"/>
                <a:gd name="T51" fmla="*/ 0 h 22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2"/>
                <a:gd name="T79" fmla="*/ 0 h 225"/>
                <a:gd name="T80" fmla="*/ 152 w 152"/>
                <a:gd name="T81" fmla="*/ 225 h 22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2" h="225">
                  <a:moveTo>
                    <a:pt x="117" y="159"/>
                  </a:moveTo>
                  <a:lnTo>
                    <a:pt x="105" y="172"/>
                  </a:lnTo>
                  <a:lnTo>
                    <a:pt x="93" y="182"/>
                  </a:lnTo>
                  <a:lnTo>
                    <a:pt x="79" y="191"/>
                  </a:lnTo>
                  <a:lnTo>
                    <a:pt x="64" y="199"/>
                  </a:lnTo>
                  <a:lnTo>
                    <a:pt x="47" y="205"/>
                  </a:lnTo>
                  <a:lnTo>
                    <a:pt x="32" y="213"/>
                  </a:lnTo>
                  <a:lnTo>
                    <a:pt x="15" y="219"/>
                  </a:lnTo>
                  <a:lnTo>
                    <a:pt x="0" y="225"/>
                  </a:lnTo>
                  <a:lnTo>
                    <a:pt x="28" y="209"/>
                  </a:lnTo>
                  <a:lnTo>
                    <a:pt x="53" y="191"/>
                  </a:lnTo>
                  <a:lnTo>
                    <a:pt x="77" y="172"/>
                  </a:lnTo>
                  <a:lnTo>
                    <a:pt x="98" y="149"/>
                  </a:lnTo>
                  <a:lnTo>
                    <a:pt x="115" y="126"/>
                  </a:lnTo>
                  <a:lnTo>
                    <a:pt x="129" y="101"/>
                  </a:lnTo>
                  <a:lnTo>
                    <a:pt x="137" y="74"/>
                  </a:lnTo>
                  <a:lnTo>
                    <a:pt x="138" y="45"/>
                  </a:lnTo>
                  <a:lnTo>
                    <a:pt x="127" y="0"/>
                  </a:lnTo>
                  <a:lnTo>
                    <a:pt x="142" y="18"/>
                  </a:lnTo>
                  <a:lnTo>
                    <a:pt x="148" y="38"/>
                  </a:lnTo>
                  <a:lnTo>
                    <a:pt x="152" y="58"/>
                  </a:lnTo>
                  <a:lnTo>
                    <a:pt x="148" y="79"/>
                  </a:lnTo>
                  <a:lnTo>
                    <a:pt x="144" y="101"/>
                  </a:lnTo>
                  <a:lnTo>
                    <a:pt x="136" y="121"/>
                  </a:lnTo>
                  <a:lnTo>
                    <a:pt x="125" y="141"/>
                  </a:lnTo>
                  <a:lnTo>
                    <a:pt x="117" y="159"/>
                  </a:lnTo>
                  <a:close/>
                </a:path>
              </a:pathLst>
            </a:custGeom>
            <a:solidFill>
              <a:srgbClr val="FFFFFF"/>
            </a:solidFill>
            <a:ln w="9525">
              <a:noFill/>
              <a:round/>
              <a:headEnd/>
              <a:tailEnd/>
            </a:ln>
          </p:spPr>
          <p:txBody>
            <a:bodyPr/>
            <a:lstStyle/>
            <a:p>
              <a:endParaRPr lang="en-US"/>
            </a:p>
          </p:txBody>
        </p:sp>
        <p:sp>
          <p:nvSpPr>
            <p:cNvPr id="35881" name="Freeform 42"/>
            <p:cNvSpPr>
              <a:spLocks/>
            </p:cNvSpPr>
            <p:nvPr/>
          </p:nvSpPr>
          <p:spPr bwMode="auto">
            <a:xfrm>
              <a:off x="754" y="1088"/>
              <a:ext cx="2" cy="1"/>
            </a:xfrm>
            <a:custGeom>
              <a:avLst/>
              <a:gdLst>
                <a:gd name="T0" fmla="*/ 0 w 9"/>
                <a:gd name="T1" fmla="*/ 0 h 3"/>
                <a:gd name="T2" fmla="*/ 0 w 9"/>
                <a:gd name="T3" fmla="*/ 0 h 3"/>
                <a:gd name="T4" fmla="*/ 0 w 9"/>
                <a:gd name="T5" fmla="*/ 0 h 3"/>
                <a:gd name="T6" fmla="*/ 0 w 9"/>
                <a:gd name="T7" fmla="*/ 0 h 3"/>
                <a:gd name="T8" fmla="*/ 0 w 9"/>
                <a:gd name="T9" fmla="*/ 0 h 3"/>
                <a:gd name="T10" fmla="*/ 0 w 9"/>
                <a:gd name="T11" fmla="*/ 0 h 3"/>
                <a:gd name="T12" fmla="*/ 0 w 9"/>
                <a:gd name="T13" fmla="*/ 0 h 3"/>
                <a:gd name="T14" fmla="*/ 0 60000 65536"/>
                <a:gd name="T15" fmla="*/ 0 60000 65536"/>
                <a:gd name="T16" fmla="*/ 0 60000 65536"/>
                <a:gd name="T17" fmla="*/ 0 60000 65536"/>
                <a:gd name="T18" fmla="*/ 0 60000 65536"/>
                <a:gd name="T19" fmla="*/ 0 60000 65536"/>
                <a:gd name="T20" fmla="*/ 0 60000 65536"/>
                <a:gd name="T21" fmla="*/ 0 w 9"/>
                <a:gd name="T22" fmla="*/ 0 h 3"/>
                <a:gd name="T23" fmla="*/ 9 w 9"/>
                <a:gd name="T24" fmla="*/ 3 h 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3">
                  <a:moveTo>
                    <a:pt x="9" y="3"/>
                  </a:moveTo>
                  <a:lnTo>
                    <a:pt x="0" y="3"/>
                  </a:lnTo>
                  <a:lnTo>
                    <a:pt x="1" y="2"/>
                  </a:lnTo>
                  <a:lnTo>
                    <a:pt x="2" y="2"/>
                  </a:lnTo>
                  <a:lnTo>
                    <a:pt x="6" y="0"/>
                  </a:lnTo>
                  <a:lnTo>
                    <a:pt x="9" y="0"/>
                  </a:lnTo>
                  <a:lnTo>
                    <a:pt x="9" y="3"/>
                  </a:lnTo>
                  <a:close/>
                </a:path>
              </a:pathLst>
            </a:custGeom>
            <a:solidFill>
              <a:srgbClr val="FFFFFF"/>
            </a:solidFill>
            <a:ln w="9525">
              <a:noFill/>
              <a:round/>
              <a:headEnd/>
              <a:tailEnd/>
            </a:ln>
          </p:spPr>
          <p:txBody>
            <a:bodyPr/>
            <a:lstStyle/>
            <a:p>
              <a:endParaRPr lang="en-US"/>
            </a:p>
          </p:txBody>
        </p:sp>
        <p:sp>
          <p:nvSpPr>
            <p:cNvPr id="35882" name="Freeform 43"/>
            <p:cNvSpPr>
              <a:spLocks/>
            </p:cNvSpPr>
            <p:nvPr/>
          </p:nvSpPr>
          <p:spPr bwMode="auto">
            <a:xfrm>
              <a:off x="1123" y="1089"/>
              <a:ext cx="126" cy="23"/>
            </a:xfrm>
            <a:custGeom>
              <a:avLst/>
              <a:gdLst>
                <a:gd name="T0" fmla="*/ 0 w 506"/>
                <a:gd name="T1" fmla="*/ 0 h 138"/>
                <a:gd name="T2" fmla="*/ 0 w 506"/>
                <a:gd name="T3" fmla="*/ 0 h 138"/>
                <a:gd name="T4" fmla="*/ 0 w 506"/>
                <a:gd name="T5" fmla="*/ 0 h 138"/>
                <a:gd name="T6" fmla="*/ 0 w 506"/>
                <a:gd name="T7" fmla="*/ 0 h 138"/>
                <a:gd name="T8" fmla="*/ 0 w 506"/>
                <a:gd name="T9" fmla="*/ 0 h 138"/>
                <a:gd name="T10" fmla="*/ 0 w 506"/>
                <a:gd name="T11" fmla="*/ 0 h 138"/>
                <a:gd name="T12" fmla="*/ 0 w 506"/>
                <a:gd name="T13" fmla="*/ 0 h 138"/>
                <a:gd name="T14" fmla="*/ 0 w 506"/>
                <a:gd name="T15" fmla="*/ 0 h 138"/>
                <a:gd name="T16" fmla="*/ 0 w 506"/>
                <a:gd name="T17" fmla="*/ 0 h 138"/>
                <a:gd name="T18" fmla="*/ 0 w 506"/>
                <a:gd name="T19" fmla="*/ 0 h 138"/>
                <a:gd name="T20" fmla="*/ 0 w 506"/>
                <a:gd name="T21" fmla="*/ 0 h 138"/>
                <a:gd name="T22" fmla="*/ 0 w 506"/>
                <a:gd name="T23" fmla="*/ 0 h 138"/>
                <a:gd name="T24" fmla="*/ 0 w 506"/>
                <a:gd name="T25" fmla="*/ 0 h 138"/>
                <a:gd name="T26" fmla="*/ 0 w 506"/>
                <a:gd name="T27" fmla="*/ 0 h 138"/>
                <a:gd name="T28" fmla="*/ 0 w 506"/>
                <a:gd name="T29" fmla="*/ 0 h 138"/>
                <a:gd name="T30" fmla="*/ 0 w 506"/>
                <a:gd name="T31" fmla="*/ 0 h 138"/>
                <a:gd name="T32" fmla="*/ 0 w 506"/>
                <a:gd name="T33" fmla="*/ 0 h 138"/>
                <a:gd name="T34" fmla="*/ 0 w 506"/>
                <a:gd name="T35" fmla="*/ 0 h 138"/>
                <a:gd name="T36" fmla="*/ 0 w 506"/>
                <a:gd name="T37" fmla="*/ 0 h 138"/>
                <a:gd name="T38" fmla="*/ 0 w 506"/>
                <a:gd name="T39" fmla="*/ 0 h 138"/>
                <a:gd name="T40" fmla="*/ 0 w 506"/>
                <a:gd name="T41" fmla="*/ 0 h 138"/>
                <a:gd name="T42" fmla="*/ 0 w 506"/>
                <a:gd name="T43" fmla="*/ 0 h 138"/>
                <a:gd name="T44" fmla="*/ 0 w 506"/>
                <a:gd name="T45" fmla="*/ 0 h 138"/>
                <a:gd name="T46" fmla="*/ 0 w 506"/>
                <a:gd name="T47" fmla="*/ 0 h 138"/>
                <a:gd name="T48" fmla="*/ 0 w 506"/>
                <a:gd name="T49" fmla="*/ 0 h 138"/>
                <a:gd name="T50" fmla="*/ 0 w 506"/>
                <a:gd name="T51" fmla="*/ 0 h 138"/>
                <a:gd name="T52" fmla="*/ 0 w 506"/>
                <a:gd name="T53" fmla="*/ 0 h 138"/>
                <a:gd name="T54" fmla="*/ 0 w 506"/>
                <a:gd name="T55" fmla="*/ 0 h 138"/>
                <a:gd name="T56" fmla="*/ 0 w 506"/>
                <a:gd name="T57" fmla="*/ 0 h 138"/>
                <a:gd name="T58" fmla="*/ 0 w 506"/>
                <a:gd name="T59" fmla="*/ 0 h 138"/>
                <a:gd name="T60" fmla="*/ 0 w 506"/>
                <a:gd name="T61" fmla="*/ 0 h 138"/>
                <a:gd name="T62" fmla="*/ 0 w 506"/>
                <a:gd name="T63" fmla="*/ 0 h 138"/>
                <a:gd name="T64" fmla="*/ 0 w 506"/>
                <a:gd name="T65" fmla="*/ 0 h 138"/>
                <a:gd name="T66" fmla="*/ 0 w 506"/>
                <a:gd name="T67" fmla="*/ 0 h 138"/>
                <a:gd name="T68" fmla="*/ 0 w 506"/>
                <a:gd name="T69" fmla="*/ 0 h 138"/>
                <a:gd name="T70" fmla="*/ 0 w 506"/>
                <a:gd name="T71" fmla="*/ 0 h 138"/>
                <a:gd name="T72" fmla="*/ 0 w 506"/>
                <a:gd name="T73" fmla="*/ 0 h 138"/>
                <a:gd name="T74" fmla="*/ 0 w 506"/>
                <a:gd name="T75" fmla="*/ 0 h 138"/>
                <a:gd name="T76" fmla="*/ 0 w 506"/>
                <a:gd name="T77" fmla="*/ 0 h 138"/>
                <a:gd name="T78" fmla="*/ 0 w 506"/>
                <a:gd name="T79" fmla="*/ 0 h 138"/>
                <a:gd name="T80" fmla="*/ 0 w 506"/>
                <a:gd name="T81" fmla="*/ 0 h 138"/>
                <a:gd name="T82" fmla="*/ 0 w 506"/>
                <a:gd name="T83" fmla="*/ 0 h 138"/>
                <a:gd name="T84" fmla="*/ 0 w 506"/>
                <a:gd name="T85" fmla="*/ 0 h 138"/>
                <a:gd name="T86" fmla="*/ 0 w 506"/>
                <a:gd name="T87" fmla="*/ 0 h 138"/>
                <a:gd name="T88" fmla="*/ 0 w 506"/>
                <a:gd name="T89" fmla="*/ 0 h 138"/>
                <a:gd name="T90" fmla="*/ 0 w 506"/>
                <a:gd name="T91" fmla="*/ 0 h 138"/>
                <a:gd name="T92" fmla="*/ 0 w 506"/>
                <a:gd name="T93" fmla="*/ 0 h 138"/>
                <a:gd name="T94" fmla="*/ 0 w 506"/>
                <a:gd name="T95" fmla="*/ 0 h 138"/>
                <a:gd name="T96" fmla="*/ 0 w 506"/>
                <a:gd name="T97" fmla="*/ 0 h 138"/>
                <a:gd name="T98" fmla="*/ 0 w 506"/>
                <a:gd name="T99" fmla="*/ 0 h 138"/>
                <a:gd name="T100" fmla="*/ 0 w 506"/>
                <a:gd name="T101" fmla="*/ 0 h 138"/>
                <a:gd name="T102" fmla="*/ 0 w 506"/>
                <a:gd name="T103" fmla="*/ 0 h 138"/>
                <a:gd name="T104" fmla="*/ 0 w 506"/>
                <a:gd name="T105" fmla="*/ 0 h 138"/>
                <a:gd name="T106" fmla="*/ 0 w 506"/>
                <a:gd name="T107" fmla="*/ 0 h 138"/>
                <a:gd name="T108" fmla="*/ 0 w 506"/>
                <a:gd name="T109" fmla="*/ 0 h 138"/>
                <a:gd name="T110" fmla="*/ 0 w 506"/>
                <a:gd name="T111" fmla="*/ 0 h 138"/>
                <a:gd name="T112" fmla="*/ 0 w 506"/>
                <a:gd name="T113" fmla="*/ 0 h 13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506"/>
                <a:gd name="T172" fmla="*/ 0 h 138"/>
                <a:gd name="T173" fmla="*/ 506 w 506"/>
                <a:gd name="T174" fmla="*/ 138 h 138"/>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506" h="138">
                  <a:moveTo>
                    <a:pt x="144" y="80"/>
                  </a:moveTo>
                  <a:lnTo>
                    <a:pt x="162" y="82"/>
                  </a:lnTo>
                  <a:lnTo>
                    <a:pt x="178" y="88"/>
                  </a:lnTo>
                  <a:lnTo>
                    <a:pt x="196" y="91"/>
                  </a:lnTo>
                  <a:lnTo>
                    <a:pt x="213" y="96"/>
                  </a:lnTo>
                  <a:lnTo>
                    <a:pt x="230" y="100"/>
                  </a:lnTo>
                  <a:lnTo>
                    <a:pt x="248" y="106"/>
                  </a:lnTo>
                  <a:lnTo>
                    <a:pt x="264" y="109"/>
                  </a:lnTo>
                  <a:lnTo>
                    <a:pt x="283" y="114"/>
                  </a:lnTo>
                  <a:lnTo>
                    <a:pt x="300" y="118"/>
                  </a:lnTo>
                  <a:lnTo>
                    <a:pt x="318" y="121"/>
                  </a:lnTo>
                  <a:lnTo>
                    <a:pt x="337" y="124"/>
                  </a:lnTo>
                  <a:lnTo>
                    <a:pt x="354" y="126"/>
                  </a:lnTo>
                  <a:lnTo>
                    <a:pt x="373" y="128"/>
                  </a:lnTo>
                  <a:lnTo>
                    <a:pt x="391" y="128"/>
                  </a:lnTo>
                  <a:lnTo>
                    <a:pt x="410" y="126"/>
                  </a:lnTo>
                  <a:lnTo>
                    <a:pt x="428" y="124"/>
                  </a:lnTo>
                  <a:lnTo>
                    <a:pt x="438" y="126"/>
                  </a:lnTo>
                  <a:lnTo>
                    <a:pt x="448" y="128"/>
                  </a:lnTo>
                  <a:lnTo>
                    <a:pt x="458" y="126"/>
                  </a:lnTo>
                  <a:lnTo>
                    <a:pt x="468" y="125"/>
                  </a:lnTo>
                  <a:lnTo>
                    <a:pt x="476" y="124"/>
                  </a:lnTo>
                  <a:lnTo>
                    <a:pt x="486" y="124"/>
                  </a:lnTo>
                  <a:lnTo>
                    <a:pt x="496" y="125"/>
                  </a:lnTo>
                  <a:lnTo>
                    <a:pt x="506" y="128"/>
                  </a:lnTo>
                  <a:lnTo>
                    <a:pt x="490" y="133"/>
                  </a:lnTo>
                  <a:lnTo>
                    <a:pt x="471" y="135"/>
                  </a:lnTo>
                  <a:lnTo>
                    <a:pt x="454" y="137"/>
                  </a:lnTo>
                  <a:lnTo>
                    <a:pt x="437" y="138"/>
                  </a:lnTo>
                  <a:lnTo>
                    <a:pt x="418" y="138"/>
                  </a:lnTo>
                  <a:lnTo>
                    <a:pt x="400" y="137"/>
                  </a:lnTo>
                  <a:lnTo>
                    <a:pt x="381" y="135"/>
                  </a:lnTo>
                  <a:lnTo>
                    <a:pt x="361" y="134"/>
                  </a:lnTo>
                  <a:lnTo>
                    <a:pt x="343" y="131"/>
                  </a:lnTo>
                  <a:lnTo>
                    <a:pt x="325" y="128"/>
                  </a:lnTo>
                  <a:lnTo>
                    <a:pt x="306" y="125"/>
                  </a:lnTo>
                  <a:lnTo>
                    <a:pt x="287" y="123"/>
                  </a:lnTo>
                  <a:lnTo>
                    <a:pt x="270" y="121"/>
                  </a:lnTo>
                  <a:lnTo>
                    <a:pt x="252" y="118"/>
                  </a:lnTo>
                  <a:lnTo>
                    <a:pt x="233" y="117"/>
                  </a:lnTo>
                  <a:lnTo>
                    <a:pt x="216" y="116"/>
                  </a:lnTo>
                  <a:lnTo>
                    <a:pt x="189" y="105"/>
                  </a:lnTo>
                  <a:lnTo>
                    <a:pt x="158" y="93"/>
                  </a:lnTo>
                  <a:lnTo>
                    <a:pt x="128" y="80"/>
                  </a:lnTo>
                  <a:lnTo>
                    <a:pt x="100" y="67"/>
                  </a:lnTo>
                  <a:lnTo>
                    <a:pt x="71" y="55"/>
                  </a:lnTo>
                  <a:lnTo>
                    <a:pt x="46" y="40"/>
                  </a:lnTo>
                  <a:lnTo>
                    <a:pt x="20" y="22"/>
                  </a:lnTo>
                  <a:lnTo>
                    <a:pt x="0" y="0"/>
                  </a:lnTo>
                  <a:lnTo>
                    <a:pt x="19" y="10"/>
                  </a:lnTo>
                  <a:lnTo>
                    <a:pt x="37" y="22"/>
                  </a:lnTo>
                  <a:lnTo>
                    <a:pt x="56" y="31"/>
                  </a:lnTo>
                  <a:lnTo>
                    <a:pt x="73" y="43"/>
                  </a:lnTo>
                  <a:lnTo>
                    <a:pt x="91" y="54"/>
                  </a:lnTo>
                  <a:lnTo>
                    <a:pt x="110" y="63"/>
                  </a:lnTo>
                  <a:lnTo>
                    <a:pt x="127" y="72"/>
                  </a:lnTo>
                  <a:lnTo>
                    <a:pt x="144" y="80"/>
                  </a:lnTo>
                  <a:close/>
                </a:path>
              </a:pathLst>
            </a:custGeom>
            <a:solidFill>
              <a:srgbClr val="FFFFFF"/>
            </a:solidFill>
            <a:ln w="9525">
              <a:noFill/>
              <a:round/>
              <a:headEnd/>
              <a:tailEnd/>
            </a:ln>
          </p:spPr>
          <p:txBody>
            <a:bodyPr/>
            <a:lstStyle/>
            <a:p>
              <a:endParaRPr lang="en-US"/>
            </a:p>
          </p:txBody>
        </p:sp>
        <p:sp>
          <p:nvSpPr>
            <p:cNvPr id="35883" name="Freeform 44"/>
            <p:cNvSpPr>
              <a:spLocks/>
            </p:cNvSpPr>
            <p:nvPr/>
          </p:nvSpPr>
          <p:spPr bwMode="auto">
            <a:xfrm>
              <a:off x="1163" y="1092"/>
              <a:ext cx="6" cy="2"/>
            </a:xfrm>
            <a:custGeom>
              <a:avLst/>
              <a:gdLst>
                <a:gd name="T0" fmla="*/ 0 w 22"/>
                <a:gd name="T1" fmla="*/ 0 h 9"/>
                <a:gd name="T2" fmla="*/ 0 w 22"/>
                <a:gd name="T3" fmla="*/ 0 h 9"/>
                <a:gd name="T4" fmla="*/ 0 w 22"/>
                <a:gd name="T5" fmla="*/ 0 h 9"/>
                <a:gd name="T6" fmla="*/ 0 w 22"/>
                <a:gd name="T7" fmla="*/ 0 h 9"/>
                <a:gd name="T8" fmla="*/ 0 w 22"/>
                <a:gd name="T9" fmla="*/ 0 h 9"/>
                <a:gd name="T10" fmla="*/ 0 w 22"/>
                <a:gd name="T11" fmla="*/ 0 h 9"/>
                <a:gd name="T12" fmla="*/ 0 w 22"/>
                <a:gd name="T13" fmla="*/ 0 h 9"/>
                <a:gd name="T14" fmla="*/ 0 w 22"/>
                <a:gd name="T15" fmla="*/ 0 h 9"/>
                <a:gd name="T16" fmla="*/ 0 w 22"/>
                <a:gd name="T17" fmla="*/ 0 h 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
                <a:gd name="T28" fmla="*/ 0 h 9"/>
                <a:gd name="T29" fmla="*/ 22 w 22"/>
                <a:gd name="T30" fmla="*/ 9 h 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 h="9">
                  <a:moveTo>
                    <a:pt x="22" y="4"/>
                  </a:moveTo>
                  <a:lnTo>
                    <a:pt x="18" y="5"/>
                  </a:lnTo>
                  <a:lnTo>
                    <a:pt x="13" y="8"/>
                  </a:lnTo>
                  <a:lnTo>
                    <a:pt x="7" y="9"/>
                  </a:lnTo>
                  <a:lnTo>
                    <a:pt x="0" y="9"/>
                  </a:lnTo>
                  <a:lnTo>
                    <a:pt x="5" y="5"/>
                  </a:lnTo>
                  <a:lnTo>
                    <a:pt x="10" y="3"/>
                  </a:lnTo>
                  <a:lnTo>
                    <a:pt x="15" y="0"/>
                  </a:lnTo>
                  <a:lnTo>
                    <a:pt x="22" y="4"/>
                  </a:lnTo>
                  <a:close/>
                </a:path>
              </a:pathLst>
            </a:custGeom>
            <a:solidFill>
              <a:srgbClr val="FFFFFF"/>
            </a:solidFill>
            <a:ln w="9525">
              <a:noFill/>
              <a:round/>
              <a:headEnd/>
              <a:tailEnd/>
            </a:ln>
          </p:spPr>
          <p:txBody>
            <a:bodyPr/>
            <a:lstStyle/>
            <a:p>
              <a:endParaRPr lang="en-US"/>
            </a:p>
          </p:txBody>
        </p:sp>
        <p:sp>
          <p:nvSpPr>
            <p:cNvPr id="35884" name="Rectangle 45"/>
            <p:cNvSpPr>
              <a:spLocks noChangeArrowheads="1"/>
            </p:cNvSpPr>
            <p:nvPr/>
          </p:nvSpPr>
          <p:spPr bwMode="auto">
            <a:xfrm>
              <a:off x="849" y="1095"/>
              <a:ext cx="1" cy="1"/>
            </a:xfrm>
            <a:prstGeom prst="rect">
              <a:avLst/>
            </a:prstGeom>
            <a:solidFill>
              <a:srgbClr val="FFFFFF"/>
            </a:solidFill>
            <a:ln w="9525">
              <a:noFill/>
              <a:miter lim="800000"/>
              <a:headEnd/>
              <a:tailEnd/>
            </a:ln>
          </p:spPr>
          <p:txBody>
            <a:bodyPr/>
            <a:lstStyle/>
            <a:p>
              <a:endParaRPr lang="en-US"/>
            </a:p>
          </p:txBody>
        </p:sp>
        <p:sp>
          <p:nvSpPr>
            <p:cNvPr id="35885" name="Freeform 46"/>
            <p:cNvSpPr>
              <a:spLocks/>
            </p:cNvSpPr>
            <p:nvPr/>
          </p:nvSpPr>
          <p:spPr bwMode="auto">
            <a:xfrm>
              <a:off x="856" y="1097"/>
              <a:ext cx="33" cy="18"/>
            </a:xfrm>
            <a:custGeom>
              <a:avLst/>
              <a:gdLst>
                <a:gd name="T0" fmla="*/ 0 w 133"/>
                <a:gd name="T1" fmla="*/ 0 h 111"/>
                <a:gd name="T2" fmla="*/ 0 w 133"/>
                <a:gd name="T3" fmla="*/ 0 h 111"/>
                <a:gd name="T4" fmla="*/ 0 w 133"/>
                <a:gd name="T5" fmla="*/ 0 h 111"/>
                <a:gd name="T6" fmla="*/ 0 w 133"/>
                <a:gd name="T7" fmla="*/ 0 h 111"/>
                <a:gd name="T8" fmla="*/ 0 w 133"/>
                <a:gd name="T9" fmla="*/ 0 h 111"/>
                <a:gd name="T10" fmla="*/ 0 w 133"/>
                <a:gd name="T11" fmla="*/ 0 h 111"/>
                <a:gd name="T12" fmla="*/ 0 w 133"/>
                <a:gd name="T13" fmla="*/ 0 h 111"/>
                <a:gd name="T14" fmla="*/ 0 w 133"/>
                <a:gd name="T15" fmla="*/ 0 h 111"/>
                <a:gd name="T16" fmla="*/ 0 w 133"/>
                <a:gd name="T17" fmla="*/ 0 h 111"/>
                <a:gd name="T18" fmla="*/ 0 w 133"/>
                <a:gd name="T19" fmla="*/ 0 h 111"/>
                <a:gd name="T20" fmla="*/ 0 w 133"/>
                <a:gd name="T21" fmla="*/ 0 h 111"/>
                <a:gd name="T22" fmla="*/ 0 w 133"/>
                <a:gd name="T23" fmla="*/ 0 h 111"/>
                <a:gd name="T24" fmla="*/ 0 w 133"/>
                <a:gd name="T25" fmla="*/ 0 h 111"/>
                <a:gd name="T26" fmla="*/ 0 w 133"/>
                <a:gd name="T27" fmla="*/ 0 h 111"/>
                <a:gd name="T28" fmla="*/ 0 w 133"/>
                <a:gd name="T29" fmla="*/ 0 h 111"/>
                <a:gd name="T30" fmla="*/ 0 w 133"/>
                <a:gd name="T31" fmla="*/ 0 h 111"/>
                <a:gd name="T32" fmla="*/ 0 w 133"/>
                <a:gd name="T33" fmla="*/ 0 h 111"/>
                <a:gd name="T34" fmla="*/ 0 w 133"/>
                <a:gd name="T35" fmla="*/ 0 h 111"/>
                <a:gd name="T36" fmla="*/ 0 w 133"/>
                <a:gd name="T37" fmla="*/ 0 h 111"/>
                <a:gd name="T38" fmla="*/ 0 w 133"/>
                <a:gd name="T39" fmla="*/ 0 h 111"/>
                <a:gd name="T40" fmla="*/ 0 w 133"/>
                <a:gd name="T41" fmla="*/ 0 h 111"/>
                <a:gd name="T42" fmla="*/ 0 w 133"/>
                <a:gd name="T43" fmla="*/ 0 h 111"/>
                <a:gd name="T44" fmla="*/ 0 w 133"/>
                <a:gd name="T45" fmla="*/ 0 h 111"/>
                <a:gd name="T46" fmla="*/ 0 w 133"/>
                <a:gd name="T47" fmla="*/ 0 h 111"/>
                <a:gd name="T48" fmla="*/ 0 w 133"/>
                <a:gd name="T49" fmla="*/ 0 h 111"/>
                <a:gd name="T50" fmla="*/ 0 w 133"/>
                <a:gd name="T51" fmla="*/ 0 h 111"/>
                <a:gd name="T52" fmla="*/ 0 w 133"/>
                <a:gd name="T53" fmla="*/ 0 h 111"/>
                <a:gd name="T54" fmla="*/ 0 w 133"/>
                <a:gd name="T55" fmla="*/ 0 h 111"/>
                <a:gd name="T56" fmla="*/ 0 w 133"/>
                <a:gd name="T57" fmla="*/ 0 h 111"/>
                <a:gd name="T58" fmla="*/ 0 w 133"/>
                <a:gd name="T59" fmla="*/ 0 h 111"/>
                <a:gd name="T60" fmla="*/ 0 w 133"/>
                <a:gd name="T61" fmla="*/ 0 h 111"/>
                <a:gd name="T62" fmla="*/ 0 w 133"/>
                <a:gd name="T63" fmla="*/ 0 h 111"/>
                <a:gd name="T64" fmla="*/ 0 w 133"/>
                <a:gd name="T65" fmla="*/ 0 h 111"/>
                <a:gd name="T66" fmla="*/ 0 w 133"/>
                <a:gd name="T67" fmla="*/ 0 h 111"/>
                <a:gd name="T68" fmla="*/ 0 w 133"/>
                <a:gd name="T69" fmla="*/ 0 h 111"/>
                <a:gd name="T70" fmla="*/ 0 w 133"/>
                <a:gd name="T71" fmla="*/ 0 h 111"/>
                <a:gd name="T72" fmla="*/ 0 w 133"/>
                <a:gd name="T73" fmla="*/ 0 h 111"/>
                <a:gd name="T74" fmla="*/ 0 w 133"/>
                <a:gd name="T75" fmla="*/ 0 h 111"/>
                <a:gd name="T76" fmla="*/ 0 w 133"/>
                <a:gd name="T77" fmla="*/ 0 h 111"/>
                <a:gd name="T78" fmla="*/ 0 w 133"/>
                <a:gd name="T79" fmla="*/ 0 h 111"/>
                <a:gd name="T80" fmla="*/ 0 w 133"/>
                <a:gd name="T81" fmla="*/ 0 h 11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33"/>
                <a:gd name="T124" fmla="*/ 0 h 111"/>
                <a:gd name="T125" fmla="*/ 133 w 133"/>
                <a:gd name="T126" fmla="*/ 111 h 111"/>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33" h="111">
                  <a:moveTo>
                    <a:pt x="101" y="4"/>
                  </a:moveTo>
                  <a:lnTo>
                    <a:pt x="94" y="10"/>
                  </a:lnTo>
                  <a:lnTo>
                    <a:pt x="85" y="14"/>
                  </a:lnTo>
                  <a:lnTo>
                    <a:pt x="77" y="21"/>
                  </a:lnTo>
                  <a:lnTo>
                    <a:pt x="84" y="30"/>
                  </a:lnTo>
                  <a:lnTo>
                    <a:pt x="94" y="30"/>
                  </a:lnTo>
                  <a:lnTo>
                    <a:pt x="103" y="26"/>
                  </a:lnTo>
                  <a:lnTo>
                    <a:pt x="109" y="21"/>
                  </a:lnTo>
                  <a:lnTo>
                    <a:pt x="122" y="22"/>
                  </a:lnTo>
                  <a:lnTo>
                    <a:pt x="128" y="34"/>
                  </a:lnTo>
                  <a:lnTo>
                    <a:pt x="133" y="44"/>
                  </a:lnTo>
                  <a:lnTo>
                    <a:pt x="133" y="53"/>
                  </a:lnTo>
                  <a:lnTo>
                    <a:pt x="124" y="64"/>
                  </a:lnTo>
                  <a:lnTo>
                    <a:pt x="117" y="67"/>
                  </a:lnTo>
                  <a:lnTo>
                    <a:pt x="105" y="67"/>
                  </a:lnTo>
                  <a:lnTo>
                    <a:pt x="94" y="69"/>
                  </a:lnTo>
                  <a:lnTo>
                    <a:pt x="87" y="75"/>
                  </a:lnTo>
                  <a:lnTo>
                    <a:pt x="91" y="80"/>
                  </a:lnTo>
                  <a:lnTo>
                    <a:pt x="91" y="88"/>
                  </a:lnTo>
                  <a:lnTo>
                    <a:pt x="91" y="94"/>
                  </a:lnTo>
                  <a:lnTo>
                    <a:pt x="91" y="99"/>
                  </a:lnTo>
                  <a:lnTo>
                    <a:pt x="85" y="104"/>
                  </a:lnTo>
                  <a:lnTo>
                    <a:pt x="77" y="107"/>
                  </a:lnTo>
                  <a:lnTo>
                    <a:pt x="70" y="110"/>
                  </a:lnTo>
                  <a:lnTo>
                    <a:pt x="62" y="110"/>
                  </a:lnTo>
                  <a:lnTo>
                    <a:pt x="53" y="111"/>
                  </a:lnTo>
                  <a:lnTo>
                    <a:pt x="44" y="110"/>
                  </a:lnTo>
                  <a:lnTo>
                    <a:pt x="36" y="110"/>
                  </a:lnTo>
                  <a:lnTo>
                    <a:pt x="29" y="108"/>
                  </a:lnTo>
                  <a:lnTo>
                    <a:pt x="13" y="90"/>
                  </a:lnTo>
                  <a:lnTo>
                    <a:pt x="3" y="69"/>
                  </a:lnTo>
                  <a:lnTo>
                    <a:pt x="0" y="48"/>
                  </a:lnTo>
                  <a:lnTo>
                    <a:pt x="5" y="26"/>
                  </a:lnTo>
                  <a:lnTo>
                    <a:pt x="14" y="21"/>
                  </a:lnTo>
                  <a:lnTo>
                    <a:pt x="27" y="16"/>
                  </a:lnTo>
                  <a:lnTo>
                    <a:pt x="38" y="10"/>
                  </a:lnTo>
                  <a:lnTo>
                    <a:pt x="51" y="6"/>
                  </a:lnTo>
                  <a:lnTo>
                    <a:pt x="63" y="1"/>
                  </a:lnTo>
                  <a:lnTo>
                    <a:pt x="76" y="0"/>
                  </a:lnTo>
                  <a:lnTo>
                    <a:pt x="90" y="0"/>
                  </a:lnTo>
                  <a:lnTo>
                    <a:pt x="101" y="4"/>
                  </a:lnTo>
                  <a:close/>
                </a:path>
              </a:pathLst>
            </a:custGeom>
            <a:solidFill>
              <a:srgbClr val="FFFFFF"/>
            </a:solidFill>
            <a:ln w="9525">
              <a:noFill/>
              <a:round/>
              <a:headEnd/>
              <a:tailEnd/>
            </a:ln>
          </p:spPr>
          <p:txBody>
            <a:bodyPr/>
            <a:lstStyle/>
            <a:p>
              <a:endParaRPr lang="en-US"/>
            </a:p>
          </p:txBody>
        </p:sp>
        <p:sp>
          <p:nvSpPr>
            <p:cNvPr id="35886" name="Freeform 47"/>
            <p:cNvSpPr>
              <a:spLocks/>
            </p:cNvSpPr>
            <p:nvPr/>
          </p:nvSpPr>
          <p:spPr bwMode="auto">
            <a:xfrm>
              <a:off x="847" y="1105"/>
              <a:ext cx="7" cy="19"/>
            </a:xfrm>
            <a:custGeom>
              <a:avLst/>
              <a:gdLst>
                <a:gd name="T0" fmla="*/ 0 w 27"/>
                <a:gd name="T1" fmla="*/ 0 h 118"/>
                <a:gd name="T2" fmla="*/ 0 w 27"/>
                <a:gd name="T3" fmla="*/ 0 h 118"/>
                <a:gd name="T4" fmla="*/ 0 w 27"/>
                <a:gd name="T5" fmla="*/ 0 h 118"/>
                <a:gd name="T6" fmla="*/ 0 w 27"/>
                <a:gd name="T7" fmla="*/ 0 h 118"/>
                <a:gd name="T8" fmla="*/ 0 w 27"/>
                <a:gd name="T9" fmla="*/ 0 h 118"/>
                <a:gd name="T10" fmla="*/ 0 w 27"/>
                <a:gd name="T11" fmla="*/ 0 h 118"/>
                <a:gd name="T12" fmla="*/ 0 w 27"/>
                <a:gd name="T13" fmla="*/ 0 h 118"/>
                <a:gd name="T14" fmla="*/ 0 w 27"/>
                <a:gd name="T15" fmla="*/ 0 h 118"/>
                <a:gd name="T16" fmla="*/ 0 w 27"/>
                <a:gd name="T17" fmla="*/ 0 h 11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7"/>
                <a:gd name="T28" fmla="*/ 0 h 118"/>
                <a:gd name="T29" fmla="*/ 27 w 27"/>
                <a:gd name="T30" fmla="*/ 118 h 11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7" h="118">
                  <a:moveTo>
                    <a:pt x="27" y="118"/>
                  </a:moveTo>
                  <a:lnTo>
                    <a:pt x="14" y="91"/>
                  </a:lnTo>
                  <a:lnTo>
                    <a:pt x="4" y="62"/>
                  </a:lnTo>
                  <a:lnTo>
                    <a:pt x="0" y="31"/>
                  </a:lnTo>
                  <a:lnTo>
                    <a:pt x="0" y="0"/>
                  </a:lnTo>
                  <a:lnTo>
                    <a:pt x="3" y="30"/>
                  </a:lnTo>
                  <a:lnTo>
                    <a:pt x="13" y="59"/>
                  </a:lnTo>
                  <a:lnTo>
                    <a:pt x="20" y="89"/>
                  </a:lnTo>
                  <a:lnTo>
                    <a:pt x="27" y="118"/>
                  </a:lnTo>
                  <a:close/>
                </a:path>
              </a:pathLst>
            </a:custGeom>
            <a:solidFill>
              <a:srgbClr val="FFFFFF"/>
            </a:solidFill>
            <a:ln w="9525">
              <a:noFill/>
              <a:round/>
              <a:headEnd/>
              <a:tailEnd/>
            </a:ln>
          </p:spPr>
          <p:txBody>
            <a:bodyPr/>
            <a:lstStyle/>
            <a:p>
              <a:endParaRPr lang="en-US"/>
            </a:p>
          </p:txBody>
        </p:sp>
        <p:sp>
          <p:nvSpPr>
            <p:cNvPr id="35887" name="Freeform 48"/>
            <p:cNvSpPr>
              <a:spLocks/>
            </p:cNvSpPr>
            <p:nvPr/>
          </p:nvSpPr>
          <p:spPr bwMode="auto">
            <a:xfrm>
              <a:off x="869" y="1108"/>
              <a:ext cx="6" cy="2"/>
            </a:xfrm>
            <a:custGeom>
              <a:avLst/>
              <a:gdLst>
                <a:gd name="T0" fmla="*/ 0 w 23"/>
                <a:gd name="T1" fmla="*/ 0 h 16"/>
                <a:gd name="T2" fmla="*/ 0 w 23"/>
                <a:gd name="T3" fmla="*/ 0 h 16"/>
                <a:gd name="T4" fmla="*/ 0 w 23"/>
                <a:gd name="T5" fmla="*/ 0 h 16"/>
                <a:gd name="T6" fmla="*/ 0 w 23"/>
                <a:gd name="T7" fmla="*/ 0 h 16"/>
                <a:gd name="T8" fmla="*/ 0 w 23"/>
                <a:gd name="T9" fmla="*/ 0 h 16"/>
                <a:gd name="T10" fmla="*/ 0 w 23"/>
                <a:gd name="T11" fmla="*/ 0 h 16"/>
                <a:gd name="T12" fmla="*/ 0 w 23"/>
                <a:gd name="T13" fmla="*/ 0 h 16"/>
                <a:gd name="T14" fmla="*/ 0 w 23"/>
                <a:gd name="T15" fmla="*/ 0 h 16"/>
                <a:gd name="T16" fmla="*/ 0 w 23"/>
                <a:gd name="T17" fmla="*/ 0 h 16"/>
                <a:gd name="T18" fmla="*/ 0 w 23"/>
                <a:gd name="T19" fmla="*/ 0 h 1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16"/>
                <a:gd name="T32" fmla="*/ 23 w 23"/>
                <a:gd name="T33" fmla="*/ 16 h 1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16">
                  <a:moveTo>
                    <a:pt x="23" y="4"/>
                  </a:moveTo>
                  <a:lnTo>
                    <a:pt x="23" y="8"/>
                  </a:lnTo>
                  <a:lnTo>
                    <a:pt x="22" y="12"/>
                  </a:lnTo>
                  <a:lnTo>
                    <a:pt x="18" y="14"/>
                  </a:lnTo>
                  <a:lnTo>
                    <a:pt x="13" y="16"/>
                  </a:lnTo>
                  <a:lnTo>
                    <a:pt x="2" y="16"/>
                  </a:lnTo>
                  <a:lnTo>
                    <a:pt x="0" y="8"/>
                  </a:lnTo>
                  <a:lnTo>
                    <a:pt x="7" y="2"/>
                  </a:lnTo>
                  <a:lnTo>
                    <a:pt x="17" y="0"/>
                  </a:lnTo>
                  <a:lnTo>
                    <a:pt x="23" y="4"/>
                  </a:lnTo>
                  <a:close/>
                </a:path>
              </a:pathLst>
            </a:custGeom>
            <a:solidFill>
              <a:srgbClr val="4040FF"/>
            </a:solidFill>
            <a:ln w="9525">
              <a:noFill/>
              <a:round/>
              <a:headEnd/>
              <a:tailEnd/>
            </a:ln>
          </p:spPr>
          <p:txBody>
            <a:bodyPr/>
            <a:lstStyle/>
            <a:p>
              <a:endParaRPr lang="en-US"/>
            </a:p>
          </p:txBody>
        </p:sp>
        <p:sp>
          <p:nvSpPr>
            <p:cNvPr id="35888" name="Freeform 49"/>
            <p:cNvSpPr>
              <a:spLocks/>
            </p:cNvSpPr>
            <p:nvPr/>
          </p:nvSpPr>
          <p:spPr bwMode="auto">
            <a:xfrm>
              <a:off x="971" y="1112"/>
              <a:ext cx="73" cy="27"/>
            </a:xfrm>
            <a:custGeom>
              <a:avLst/>
              <a:gdLst>
                <a:gd name="T0" fmla="*/ 0 w 295"/>
                <a:gd name="T1" fmla="*/ 0 h 165"/>
                <a:gd name="T2" fmla="*/ 0 w 295"/>
                <a:gd name="T3" fmla="*/ 0 h 165"/>
                <a:gd name="T4" fmla="*/ 0 w 295"/>
                <a:gd name="T5" fmla="*/ 0 h 165"/>
                <a:gd name="T6" fmla="*/ 0 w 295"/>
                <a:gd name="T7" fmla="*/ 0 h 165"/>
                <a:gd name="T8" fmla="*/ 0 w 295"/>
                <a:gd name="T9" fmla="*/ 0 h 165"/>
                <a:gd name="T10" fmla="*/ 0 w 295"/>
                <a:gd name="T11" fmla="*/ 0 h 165"/>
                <a:gd name="T12" fmla="*/ 0 w 295"/>
                <a:gd name="T13" fmla="*/ 0 h 165"/>
                <a:gd name="T14" fmla="*/ 0 w 295"/>
                <a:gd name="T15" fmla="*/ 0 h 165"/>
                <a:gd name="T16" fmla="*/ 0 w 295"/>
                <a:gd name="T17" fmla="*/ 0 h 165"/>
                <a:gd name="T18" fmla="*/ 0 w 295"/>
                <a:gd name="T19" fmla="*/ 0 h 165"/>
                <a:gd name="T20" fmla="*/ 0 w 295"/>
                <a:gd name="T21" fmla="*/ 0 h 165"/>
                <a:gd name="T22" fmla="*/ 0 w 295"/>
                <a:gd name="T23" fmla="*/ 0 h 165"/>
                <a:gd name="T24" fmla="*/ 0 w 295"/>
                <a:gd name="T25" fmla="*/ 0 h 165"/>
                <a:gd name="T26" fmla="*/ 0 w 295"/>
                <a:gd name="T27" fmla="*/ 0 h 165"/>
                <a:gd name="T28" fmla="*/ 0 w 295"/>
                <a:gd name="T29" fmla="*/ 0 h 165"/>
                <a:gd name="T30" fmla="*/ 0 w 295"/>
                <a:gd name="T31" fmla="*/ 0 h 165"/>
                <a:gd name="T32" fmla="*/ 0 w 295"/>
                <a:gd name="T33" fmla="*/ 0 h 165"/>
                <a:gd name="T34" fmla="*/ 0 w 295"/>
                <a:gd name="T35" fmla="*/ 0 h 165"/>
                <a:gd name="T36" fmla="*/ 0 w 295"/>
                <a:gd name="T37" fmla="*/ 0 h 165"/>
                <a:gd name="T38" fmla="*/ 0 w 295"/>
                <a:gd name="T39" fmla="*/ 0 h 165"/>
                <a:gd name="T40" fmla="*/ 0 w 295"/>
                <a:gd name="T41" fmla="*/ 0 h 165"/>
                <a:gd name="T42" fmla="*/ 0 w 295"/>
                <a:gd name="T43" fmla="*/ 0 h 165"/>
                <a:gd name="T44" fmla="*/ 0 w 295"/>
                <a:gd name="T45" fmla="*/ 0 h 165"/>
                <a:gd name="T46" fmla="*/ 0 w 295"/>
                <a:gd name="T47" fmla="*/ 0 h 165"/>
                <a:gd name="T48" fmla="*/ 0 w 295"/>
                <a:gd name="T49" fmla="*/ 0 h 165"/>
                <a:gd name="T50" fmla="*/ 0 w 295"/>
                <a:gd name="T51" fmla="*/ 0 h 165"/>
                <a:gd name="T52" fmla="*/ 0 w 295"/>
                <a:gd name="T53" fmla="*/ 0 h 165"/>
                <a:gd name="T54" fmla="*/ 0 w 295"/>
                <a:gd name="T55" fmla="*/ 0 h 165"/>
                <a:gd name="T56" fmla="*/ 0 w 295"/>
                <a:gd name="T57" fmla="*/ 0 h 165"/>
                <a:gd name="T58" fmla="*/ 0 w 295"/>
                <a:gd name="T59" fmla="*/ 0 h 165"/>
                <a:gd name="T60" fmla="*/ 0 w 295"/>
                <a:gd name="T61" fmla="*/ 0 h 165"/>
                <a:gd name="T62" fmla="*/ 0 w 295"/>
                <a:gd name="T63" fmla="*/ 0 h 165"/>
                <a:gd name="T64" fmla="*/ 0 w 295"/>
                <a:gd name="T65" fmla="*/ 0 h 165"/>
                <a:gd name="T66" fmla="*/ 0 w 295"/>
                <a:gd name="T67" fmla="*/ 0 h 165"/>
                <a:gd name="T68" fmla="*/ 0 w 295"/>
                <a:gd name="T69" fmla="*/ 0 h 16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95"/>
                <a:gd name="T106" fmla="*/ 0 h 165"/>
                <a:gd name="T107" fmla="*/ 295 w 295"/>
                <a:gd name="T108" fmla="*/ 165 h 16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95" h="165">
                  <a:moveTo>
                    <a:pt x="211" y="28"/>
                  </a:moveTo>
                  <a:lnTo>
                    <a:pt x="217" y="26"/>
                  </a:lnTo>
                  <a:lnTo>
                    <a:pt x="225" y="22"/>
                  </a:lnTo>
                  <a:lnTo>
                    <a:pt x="231" y="19"/>
                  </a:lnTo>
                  <a:lnTo>
                    <a:pt x="238" y="18"/>
                  </a:lnTo>
                  <a:lnTo>
                    <a:pt x="244" y="17"/>
                  </a:lnTo>
                  <a:lnTo>
                    <a:pt x="250" y="17"/>
                  </a:lnTo>
                  <a:lnTo>
                    <a:pt x="258" y="17"/>
                  </a:lnTo>
                  <a:lnTo>
                    <a:pt x="264" y="17"/>
                  </a:lnTo>
                  <a:lnTo>
                    <a:pt x="278" y="32"/>
                  </a:lnTo>
                  <a:lnTo>
                    <a:pt x="289" y="48"/>
                  </a:lnTo>
                  <a:lnTo>
                    <a:pt x="295" y="64"/>
                  </a:lnTo>
                  <a:lnTo>
                    <a:pt x="284" y="81"/>
                  </a:lnTo>
                  <a:lnTo>
                    <a:pt x="264" y="98"/>
                  </a:lnTo>
                  <a:lnTo>
                    <a:pt x="254" y="91"/>
                  </a:lnTo>
                  <a:lnTo>
                    <a:pt x="248" y="82"/>
                  </a:lnTo>
                  <a:lnTo>
                    <a:pt x="241" y="72"/>
                  </a:lnTo>
                  <a:lnTo>
                    <a:pt x="233" y="63"/>
                  </a:lnTo>
                  <a:lnTo>
                    <a:pt x="221" y="62"/>
                  </a:lnTo>
                  <a:lnTo>
                    <a:pt x="208" y="60"/>
                  </a:lnTo>
                  <a:lnTo>
                    <a:pt x="200" y="60"/>
                  </a:lnTo>
                  <a:lnTo>
                    <a:pt x="190" y="60"/>
                  </a:lnTo>
                  <a:lnTo>
                    <a:pt x="179" y="60"/>
                  </a:lnTo>
                  <a:lnTo>
                    <a:pt x="172" y="59"/>
                  </a:lnTo>
                  <a:lnTo>
                    <a:pt x="159" y="58"/>
                  </a:lnTo>
                  <a:lnTo>
                    <a:pt x="149" y="56"/>
                  </a:lnTo>
                  <a:lnTo>
                    <a:pt x="144" y="79"/>
                  </a:lnTo>
                  <a:lnTo>
                    <a:pt x="143" y="104"/>
                  </a:lnTo>
                  <a:lnTo>
                    <a:pt x="136" y="127"/>
                  </a:lnTo>
                  <a:lnTo>
                    <a:pt x="117" y="147"/>
                  </a:lnTo>
                  <a:lnTo>
                    <a:pt x="110" y="153"/>
                  </a:lnTo>
                  <a:lnTo>
                    <a:pt x="101" y="158"/>
                  </a:lnTo>
                  <a:lnTo>
                    <a:pt x="91" y="161"/>
                  </a:lnTo>
                  <a:lnTo>
                    <a:pt x="82" y="165"/>
                  </a:lnTo>
                  <a:lnTo>
                    <a:pt x="72" y="165"/>
                  </a:lnTo>
                  <a:lnTo>
                    <a:pt x="62" y="165"/>
                  </a:lnTo>
                  <a:lnTo>
                    <a:pt x="50" y="165"/>
                  </a:lnTo>
                  <a:lnTo>
                    <a:pt x="40" y="161"/>
                  </a:lnTo>
                  <a:lnTo>
                    <a:pt x="20" y="144"/>
                  </a:lnTo>
                  <a:lnTo>
                    <a:pt x="6" y="123"/>
                  </a:lnTo>
                  <a:lnTo>
                    <a:pt x="0" y="100"/>
                  </a:lnTo>
                  <a:lnTo>
                    <a:pt x="5" y="77"/>
                  </a:lnTo>
                  <a:lnTo>
                    <a:pt x="15" y="67"/>
                  </a:lnTo>
                  <a:lnTo>
                    <a:pt x="24" y="63"/>
                  </a:lnTo>
                  <a:lnTo>
                    <a:pt x="33" y="63"/>
                  </a:lnTo>
                  <a:lnTo>
                    <a:pt x="43" y="66"/>
                  </a:lnTo>
                  <a:lnTo>
                    <a:pt x="52" y="70"/>
                  </a:lnTo>
                  <a:lnTo>
                    <a:pt x="62" y="74"/>
                  </a:lnTo>
                  <a:lnTo>
                    <a:pt x="72" y="76"/>
                  </a:lnTo>
                  <a:lnTo>
                    <a:pt x="82" y="73"/>
                  </a:lnTo>
                  <a:lnTo>
                    <a:pt x="86" y="77"/>
                  </a:lnTo>
                  <a:lnTo>
                    <a:pt x="93" y="77"/>
                  </a:lnTo>
                  <a:lnTo>
                    <a:pt x="101" y="77"/>
                  </a:lnTo>
                  <a:lnTo>
                    <a:pt x="107" y="77"/>
                  </a:lnTo>
                  <a:lnTo>
                    <a:pt x="112" y="67"/>
                  </a:lnTo>
                  <a:lnTo>
                    <a:pt x="112" y="58"/>
                  </a:lnTo>
                  <a:lnTo>
                    <a:pt x="110" y="48"/>
                  </a:lnTo>
                  <a:lnTo>
                    <a:pt x="105" y="37"/>
                  </a:lnTo>
                  <a:lnTo>
                    <a:pt x="100" y="28"/>
                  </a:lnTo>
                  <a:lnTo>
                    <a:pt x="97" y="18"/>
                  </a:lnTo>
                  <a:lnTo>
                    <a:pt x="100" y="9"/>
                  </a:lnTo>
                  <a:lnTo>
                    <a:pt x="110" y="0"/>
                  </a:lnTo>
                  <a:lnTo>
                    <a:pt x="121" y="6"/>
                  </a:lnTo>
                  <a:lnTo>
                    <a:pt x="133" y="14"/>
                  </a:lnTo>
                  <a:lnTo>
                    <a:pt x="144" y="21"/>
                  </a:lnTo>
                  <a:lnTo>
                    <a:pt x="158" y="26"/>
                  </a:lnTo>
                  <a:lnTo>
                    <a:pt x="172" y="28"/>
                  </a:lnTo>
                  <a:lnTo>
                    <a:pt x="184" y="31"/>
                  </a:lnTo>
                  <a:lnTo>
                    <a:pt x="197" y="29"/>
                  </a:lnTo>
                  <a:lnTo>
                    <a:pt x="211" y="28"/>
                  </a:lnTo>
                  <a:close/>
                </a:path>
              </a:pathLst>
            </a:custGeom>
            <a:solidFill>
              <a:srgbClr val="FFFFFF"/>
            </a:solidFill>
            <a:ln w="9525">
              <a:noFill/>
              <a:round/>
              <a:headEnd/>
              <a:tailEnd/>
            </a:ln>
          </p:spPr>
          <p:txBody>
            <a:bodyPr/>
            <a:lstStyle/>
            <a:p>
              <a:endParaRPr lang="en-US"/>
            </a:p>
          </p:txBody>
        </p:sp>
        <p:sp>
          <p:nvSpPr>
            <p:cNvPr id="35889" name="Freeform 50"/>
            <p:cNvSpPr>
              <a:spLocks/>
            </p:cNvSpPr>
            <p:nvPr/>
          </p:nvSpPr>
          <p:spPr bwMode="auto">
            <a:xfrm>
              <a:off x="752" y="1113"/>
              <a:ext cx="432" cy="129"/>
            </a:xfrm>
            <a:custGeom>
              <a:avLst/>
              <a:gdLst>
                <a:gd name="T0" fmla="*/ 0 w 1727"/>
                <a:gd name="T1" fmla="*/ 0 h 775"/>
                <a:gd name="T2" fmla="*/ 0 w 1727"/>
                <a:gd name="T3" fmla="*/ 0 h 775"/>
                <a:gd name="T4" fmla="*/ 0 w 1727"/>
                <a:gd name="T5" fmla="*/ 0 h 775"/>
                <a:gd name="T6" fmla="*/ 0 w 1727"/>
                <a:gd name="T7" fmla="*/ 0 h 775"/>
                <a:gd name="T8" fmla="*/ 0 w 1727"/>
                <a:gd name="T9" fmla="*/ 0 h 775"/>
                <a:gd name="T10" fmla="*/ 0 w 1727"/>
                <a:gd name="T11" fmla="*/ 0 h 775"/>
                <a:gd name="T12" fmla="*/ 0 w 1727"/>
                <a:gd name="T13" fmla="*/ 0 h 775"/>
                <a:gd name="T14" fmla="*/ 0 w 1727"/>
                <a:gd name="T15" fmla="*/ 0 h 775"/>
                <a:gd name="T16" fmla="*/ 0 w 1727"/>
                <a:gd name="T17" fmla="*/ 0 h 775"/>
                <a:gd name="T18" fmla="*/ 0 w 1727"/>
                <a:gd name="T19" fmla="*/ 0 h 775"/>
                <a:gd name="T20" fmla="*/ 0 w 1727"/>
                <a:gd name="T21" fmla="*/ 0 h 775"/>
                <a:gd name="T22" fmla="*/ 0 w 1727"/>
                <a:gd name="T23" fmla="*/ 0 h 775"/>
                <a:gd name="T24" fmla="*/ 0 w 1727"/>
                <a:gd name="T25" fmla="*/ 0 h 775"/>
                <a:gd name="T26" fmla="*/ 0 w 1727"/>
                <a:gd name="T27" fmla="*/ 0 h 775"/>
                <a:gd name="T28" fmla="*/ 0 w 1727"/>
                <a:gd name="T29" fmla="*/ 0 h 775"/>
                <a:gd name="T30" fmla="*/ 0 w 1727"/>
                <a:gd name="T31" fmla="*/ 0 h 775"/>
                <a:gd name="T32" fmla="*/ 0 w 1727"/>
                <a:gd name="T33" fmla="*/ 0 h 775"/>
                <a:gd name="T34" fmla="*/ 0 w 1727"/>
                <a:gd name="T35" fmla="*/ 0 h 775"/>
                <a:gd name="T36" fmla="*/ 0 w 1727"/>
                <a:gd name="T37" fmla="*/ 0 h 775"/>
                <a:gd name="T38" fmla="*/ 0 w 1727"/>
                <a:gd name="T39" fmla="*/ 0 h 775"/>
                <a:gd name="T40" fmla="*/ 0 w 1727"/>
                <a:gd name="T41" fmla="*/ 0 h 775"/>
                <a:gd name="T42" fmla="*/ 0 w 1727"/>
                <a:gd name="T43" fmla="*/ 0 h 775"/>
                <a:gd name="T44" fmla="*/ 0 w 1727"/>
                <a:gd name="T45" fmla="*/ 0 h 775"/>
                <a:gd name="T46" fmla="*/ 0 w 1727"/>
                <a:gd name="T47" fmla="*/ 0 h 775"/>
                <a:gd name="T48" fmla="*/ 0 w 1727"/>
                <a:gd name="T49" fmla="*/ 0 h 775"/>
                <a:gd name="T50" fmla="*/ 0 w 1727"/>
                <a:gd name="T51" fmla="*/ 0 h 775"/>
                <a:gd name="T52" fmla="*/ 0 w 1727"/>
                <a:gd name="T53" fmla="*/ 0 h 775"/>
                <a:gd name="T54" fmla="*/ 0 w 1727"/>
                <a:gd name="T55" fmla="*/ 0 h 775"/>
                <a:gd name="T56" fmla="*/ 0 w 1727"/>
                <a:gd name="T57" fmla="*/ 0 h 775"/>
                <a:gd name="T58" fmla="*/ 0 w 1727"/>
                <a:gd name="T59" fmla="*/ 0 h 775"/>
                <a:gd name="T60" fmla="*/ 0 w 1727"/>
                <a:gd name="T61" fmla="*/ 0 h 775"/>
                <a:gd name="T62" fmla="*/ 0 w 1727"/>
                <a:gd name="T63" fmla="*/ 0 h 775"/>
                <a:gd name="T64" fmla="*/ 0 w 1727"/>
                <a:gd name="T65" fmla="*/ 0 h 775"/>
                <a:gd name="T66" fmla="*/ 0 w 1727"/>
                <a:gd name="T67" fmla="*/ 0 h 775"/>
                <a:gd name="T68" fmla="*/ 0 w 1727"/>
                <a:gd name="T69" fmla="*/ 0 h 775"/>
                <a:gd name="T70" fmla="*/ 0 w 1727"/>
                <a:gd name="T71" fmla="*/ 0 h 775"/>
                <a:gd name="T72" fmla="*/ 0 w 1727"/>
                <a:gd name="T73" fmla="*/ 0 h 775"/>
                <a:gd name="T74" fmla="*/ 0 w 1727"/>
                <a:gd name="T75" fmla="*/ 0 h 775"/>
                <a:gd name="T76" fmla="*/ 0 w 1727"/>
                <a:gd name="T77" fmla="*/ 0 h 775"/>
                <a:gd name="T78" fmla="*/ 0 w 1727"/>
                <a:gd name="T79" fmla="*/ 0 h 775"/>
                <a:gd name="T80" fmla="*/ 0 w 1727"/>
                <a:gd name="T81" fmla="*/ 0 h 775"/>
                <a:gd name="T82" fmla="*/ 0 w 1727"/>
                <a:gd name="T83" fmla="*/ 0 h 775"/>
                <a:gd name="T84" fmla="*/ 0 w 1727"/>
                <a:gd name="T85" fmla="*/ 0 h 775"/>
                <a:gd name="T86" fmla="*/ 0 w 1727"/>
                <a:gd name="T87" fmla="*/ 0 h 775"/>
                <a:gd name="T88" fmla="*/ 0 w 1727"/>
                <a:gd name="T89" fmla="*/ 0 h 775"/>
                <a:gd name="T90" fmla="*/ 0 w 1727"/>
                <a:gd name="T91" fmla="*/ 0 h 775"/>
                <a:gd name="T92" fmla="*/ 0 w 1727"/>
                <a:gd name="T93" fmla="*/ 0 h 775"/>
                <a:gd name="T94" fmla="*/ 0 w 1727"/>
                <a:gd name="T95" fmla="*/ 0 h 775"/>
                <a:gd name="T96" fmla="*/ 0 w 1727"/>
                <a:gd name="T97" fmla="*/ 0 h 775"/>
                <a:gd name="T98" fmla="*/ 0 w 1727"/>
                <a:gd name="T99" fmla="*/ 0 h 775"/>
                <a:gd name="T100" fmla="*/ 0 w 1727"/>
                <a:gd name="T101" fmla="*/ 0 h 775"/>
                <a:gd name="T102" fmla="*/ 0 w 1727"/>
                <a:gd name="T103" fmla="*/ 0 h 775"/>
                <a:gd name="T104" fmla="*/ 0 w 1727"/>
                <a:gd name="T105" fmla="*/ 0 h 775"/>
                <a:gd name="T106" fmla="*/ 0 w 1727"/>
                <a:gd name="T107" fmla="*/ 0 h 775"/>
                <a:gd name="T108" fmla="*/ 0 w 1727"/>
                <a:gd name="T109" fmla="*/ 0 h 775"/>
                <a:gd name="T110" fmla="*/ 0 w 1727"/>
                <a:gd name="T111" fmla="*/ 0 h 775"/>
                <a:gd name="T112" fmla="*/ 0 w 1727"/>
                <a:gd name="T113" fmla="*/ 0 h 775"/>
                <a:gd name="T114" fmla="*/ 0 w 1727"/>
                <a:gd name="T115" fmla="*/ 0 h 775"/>
                <a:gd name="T116" fmla="*/ 0 w 1727"/>
                <a:gd name="T117" fmla="*/ 0 h 775"/>
                <a:gd name="T118" fmla="*/ 0 w 1727"/>
                <a:gd name="T119" fmla="*/ 0 h 77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727"/>
                <a:gd name="T181" fmla="*/ 0 h 775"/>
                <a:gd name="T182" fmla="*/ 1727 w 1727"/>
                <a:gd name="T183" fmla="*/ 775 h 77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727" h="775">
                  <a:moveTo>
                    <a:pt x="1727" y="8"/>
                  </a:moveTo>
                  <a:lnTo>
                    <a:pt x="1704" y="43"/>
                  </a:lnTo>
                  <a:lnTo>
                    <a:pt x="1683" y="79"/>
                  </a:lnTo>
                  <a:lnTo>
                    <a:pt x="1659" y="114"/>
                  </a:lnTo>
                  <a:lnTo>
                    <a:pt x="1636" y="150"/>
                  </a:lnTo>
                  <a:lnTo>
                    <a:pt x="1613" y="185"/>
                  </a:lnTo>
                  <a:lnTo>
                    <a:pt x="1588" y="220"/>
                  </a:lnTo>
                  <a:lnTo>
                    <a:pt x="1564" y="256"/>
                  </a:lnTo>
                  <a:lnTo>
                    <a:pt x="1541" y="291"/>
                  </a:lnTo>
                  <a:lnTo>
                    <a:pt x="1516" y="327"/>
                  </a:lnTo>
                  <a:lnTo>
                    <a:pt x="1493" y="362"/>
                  </a:lnTo>
                  <a:lnTo>
                    <a:pt x="1468" y="397"/>
                  </a:lnTo>
                  <a:lnTo>
                    <a:pt x="1445" y="432"/>
                  </a:lnTo>
                  <a:lnTo>
                    <a:pt x="1420" y="467"/>
                  </a:lnTo>
                  <a:lnTo>
                    <a:pt x="1397" y="502"/>
                  </a:lnTo>
                  <a:lnTo>
                    <a:pt x="1372" y="539"/>
                  </a:lnTo>
                  <a:lnTo>
                    <a:pt x="1348" y="574"/>
                  </a:lnTo>
                  <a:lnTo>
                    <a:pt x="1346" y="626"/>
                  </a:lnTo>
                  <a:lnTo>
                    <a:pt x="1354" y="677"/>
                  </a:lnTo>
                  <a:lnTo>
                    <a:pt x="1357" y="729"/>
                  </a:lnTo>
                  <a:lnTo>
                    <a:pt x="1348" y="775"/>
                  </a:lnTo>
                  <a:lnTo>
                    <a:pt x="1339" y="771"/>
                  </a:lnTo>
                  <a:lnTo>
                    <a:pt x="1335" y="764"/>
                  </a:lnTo>
                  <a:lnTo>
                    <a:pt x="1331" y="753"/>
                  </a:lnTo>
                  <a:lnTo>
                    <a:pt x="1326" y="744"/>
                  </a:lnTo>
                  <a:lnTo>
                    <a:pt x="1325" y="711"/>
                  </a:lnTo>
                  <a:lnTo>
                    <a:pt x="1321" y="675"/>
                  </a:lnTo>
                  <a:lnTo>
                    <a:pt x="1317" y="643"/>
                  </a:lnTo>
                  <a:lnTo>
                    <a:pt x="1312" y="612"/>
                  </a:lnTo>
                  <a:lnTo>
                    <a:pt x="1278" y="612"/>
                  </a:lnTo>
                  <a:lnTo>
                    <a:pt x="1244" y="610"/>
                  </a:lnTo>
                  <a:lnTo>
                    <a:pt x="1210" y="609"/>
                  </a:lnTo>
                  <a:lnTo>
                    <a:pt x="1176" y="608"/>
                  </a:lnTo>
                  <a:lnTo>
                    <a:pt x="1140" y="606"/>
                  </a:lnTo>
                  <a:lnTo>
                    <a:pt x="1105" y="604"/>
                  </a:lnTo>
                  <a:lnTo>
                    <a:pt x="1071" y="603"/>
                  </a:lnTo>
                  <a:lnTo>
                    <a:pt x="1035" y="599"/>
                  </a:lnTo>
                  <a:lnTo>
                    <a:pt x="1001" y="596"/>
                  </a:lnTo>
                  <a:lnTo>
                    <a:pt x="964" y="594"/>
                  </a:lnTo>
                  <a:lnTo>
                    <a:pt x="929" y="591"/>
                  </a:lnTo>
                  <a:lnTo>
                    <a:pt x="895" y="587"/>
                  </a:lnTo>
                  <a:lnTo>
                    <a:pt x="859" y="582"/>
                  </a:lnTo>
                  <a:lnTo>
                    <a:pt x="824" y="578"/>
                  </a:lnTo>
                  <a:lnTo>
                    <a:pt x="791" y="574"/>
                  </a:lnTo>
                  <a:lnTo>
                    <a:pt x="756" y="570"/>
                  </a:lnTo>
                  <a:lnTo>
                    <a:pt x="726" y="570"/>
                  </a:lnTo>
                  <a:lnTo>
                    <a:pt x="696" y="570"/>
                  </a:lnTo>
                  <a:lnTo>
                    <a:pt x="666" y="568"/>
                  </a:lnTo>
                  <a:lnTo>
                    <a:pt x="635" y="567"/>
                  </a:lnTo>
                  <a:lnTo>
                    <a:pt x="605" y="564"/>
                  </a:lnTo>
                  <a:lnTo>
                    <a:pt x="575" y="561"/>
                  </a:lnTo>
                  <a:lnTo>
                    <a:pt x="543" y="559"/>
                  </a:lnTo>
                  <a:lnTo>
                    <a:pt x="513" y="555"/>
                  </a:lnTo>
                  <a:lnTo>
                    <a:pt x="481" y="550"/>
                  </a:lnTo>
                  <a:lnTo>
                    <a:pt x="449" y="546"/>
                  </a:lnTo>
                  <a:lnTo>
                    <a:pt x="418" y="542"/>
                  </a:lnTo>
                  <a:lnTo>
                    <a:pt x="389" y="538"/>
                  </a:lnTo>
                  <a:lnTo>
                    <a:pt x="358" y="532"/>
                  </a:lnTo>
                  <a:lnTo>
                    <a:pt x="328" y="528"/>
                  </a:lnTo>
                  <a:lnTo>
                    <a:pt x="296" y="525"/>
                  </a:lnTo>
                  <a:lnTo>
                    <a:pt x="266" y="520"/>
                  </a:lnTo>
                  <a:lnTo>
                    <a:pt x="298" y="520"/>
                  </a:lnTo>
                  <a:lnTo>
                    <a:pt x="328" y="521"/>
                  </a:lnTo>
                  <a:lnTo>
                    <a:pt x="358" y="525"/>
                  </a:lnTo>
                  <a:lnTo>
                    <a:pt x="386" y="529"/>
                  </a:lnTo>
                  <a:lnTo>
                    <a:pt x="416" y="533"/>
                  </a:lnTo>
                  <a:lnTo>
                    <a:pt x="447" y="538"/>
                  </a:lnTo>
                  <a:lnTo>
                    <a:pt x="478" y="541"/>
                  </a:lnTo>
                  <a:lnTo>
                    <a:pt x="511" y="542"/>
                  </a:lnTo>
                  <a:lnTo>
                    <a:pt x="558" y="544"/>
                  </a:lnTo>
                  <a:lnTo>
                    <a:pt x="602" y="547"/>
                  </a:lnTo>
                  <a:lnTo>
                    <a:pt x="645" y="550"/>
                  </a:lnTo>
                  <a:lnTo>
                    <a:pt x="690" y="555"/>
                  </a:lnTo>
                  <a:lnTo>
                    <a:pt x="733" y="559"/>
                  </a:lnTo>
                  <a:lnTo>
                    <a:pt x="775" y="561"/>
                  </a:lnTo>
                  <a:lnTo>
                    <a:pt x="818" y="565"/>
                  </a:lnTo>
                  <a:lnTo>
                    <a:pt x="859" y="570"/>
                  </a:lnTo>
                  <a:lnTo>
                    <a:pt x="900" y="574"/>
                  </a:lnTo>
                  <a:lnTo>
                    <a:pt x="942" y="578"/>
                  </a:lnTo>
                  <a:lnTo>
                    <a:pt x="983" y="581"/>
                  </a:lnTo>
                  <a:lnTo>
                    <a:pt x="1025" y="586"/>
                  </a:lnTo>
                  <a:lnTo>
                    <a:pt x="1069" y="588"/>
                  </a:lnTo>
                  <a:lnTo>
                    <a:pt x="1112" y="591"/>
                  </a:lnTo>
                  <a:lnTo>
                    <a:pt x="1157" y="594"/>
                  </a:lnTo>
                  <a:lnTo>
                    <a:pt x="1202" y="595"/>
                  </a:lnTo>
                  <a:lnTo>
                    <a:pt x="1216" y="599"/>
                  </a:lnTo>
                  <a:lnTo>
                    <a:pt x="1233" y="601"/>
                  </a:lnTo>
                  <a:lnTo>
                    <a:pt x="1248" y="603"/>
                  </a:lnTo>
                  <a:lnTo>
                    <a:pt x="1264" y="603"/>
                  </a:lnTo>
                  <a:lnTo>
                    <a:pt x="1278" y="599"/>
                  </a:lnTo>
                  <a:lnTo>
                    <a:pt x="1293" y="596"/>
                  </a:lnTo>
                  <a:lnTo>
                    <a:pt x="1305" y="592"/>
                  </a:lnTo>
                  <a:lnTo>
                    <a:pt x="1317" y="586"/>
                  </a:lnTo>
                  <a:lnTo>
                    <a:pt x="1320" y="550"/>
                  </a:lnTo>
                  <a:lnTo>
                    <a:pt x="1314" y="547"/>
                  </a:lnTo>
                  <a:lnTo>
                    <a:pt x="1307" y="547"/>
                  </a:lnTo>
                  <a:lnTo>
                    <a:pt x="1300" y="549"/>
                  </a:lnTo>
                  <a:lnTo>
                    <a:pt x="1292" y="550"/>
                  </a:lnTo>
                  <a:lnTo>
                    <a:pt x="1286" y="551"/>
                  </a:lnTo>
                  <a:lnTo>
                    <a:pt x="1278" y="555"/>
                  </a:lnTo>
                  <a:lnTo>
                    <a:pt x="1270" y="556"/>
                  </a:lnTo>
                  <a:lnTo>
                    <a:pt x="1264" y="556"/>
                  </a:lnTo>
                  <a:lnTo>
                    <a:pt x="1215" y="552"/>
                  </a:lnTo>
                  <a:lnTo>
                    <a:pt x="1168" y="549"/>
                  </a:lnTo>
                  <a:lnTo>
                    <a:pt x="1120" y="544"/>
                  </a:lnTo>
                  <a:lnTo>
                    <a:pt x="1073" y="541"/>
                  </a:lnTo>
                  <a:lnTo>
                    <a:pt x="1028" y="536"/>
                  </a:lnTo>
                  <a:lnTo>
                    <a:pt x="981" y="532"/>
                  </a:lnTo>
                  <a:lnTo>
                    <a:pt x="935" y="528"/>
                  </a:lnTo>
                  <a:lnTo>
                    <a:pt x="888" y="521"/>
                  </a:lnTo>
                  <a:lnTo>
                    <a:pt x="844" y="518"/>
                  </a:lnTo>
                  <a:lnTo>
                    <a:pt x="797" y="514"/>
                  </a:lnTo>
                  <a:lnTo>
                    <a:pt x="750" y="510"/>
                  </a:lnTo>
                  <a:lnTo>
                    <a:pt x="706" y="505"/>
                  </a:lnTo>
                  <a:lnTo>
                    <a:pt x="659" y="502"/>
                  </a:lnTo>
                  <a:lnTo>
                    <a:pt x="613" y="498"/>
                  </a:lnTo>
                  <a:lnTo>
                    <a:pt x="566" y="497"/>
                  </a:lnTo>
                  <a:lnTo>
                    <a:pt x="518" y="494"/>
                  </a:lnTo>
                  <a:lnTo>
                    <a:pt x="486" y="488"/>
                  </a:lnTo>
                  <a:lnTo>
                    <a:pt x="454" y="484"/>
                  </a:lnTo>
                  <a:lnTo>
                    <a:pt x="423" y="480"/>
                  </a:lnTo>
                  <a:lnTo>
                    <a:pt x="391" y="477"/>
                  </a:lnTo>
                  <a:lnTo>
                    <a:pt x="362" y="473"/>
                  </a:lnTo>
                  <a:lnTo>
                    <a:pt x="328" y="470"/>
                  </a:lnTo>
                  <a:lnTo>
                    <a:pt x="296" y="467"/>
                  </a:lnTo>
                  <a:lnTo>
                    <a:pt x="265" y="465"/>
                  </a:lnTo>
                  <a:lnTo>
                    <a:pt x="233" y="463"/>
                  </a:lnTo>
                  <a:lnTo>
                    <a:pt x="200" y="460"/>
                  </a:lnTo>
                  <a:lnTo>
                    <a:pt x="170" y="457"/>
                  </a:lnTo>
                  <a:lnTo>
                    <a:pt x="139" y="453"/>
                  </a:lnTo>
                  <a:lnTo>
                    <a:pt x="108" y="450"/>
                  </a:lnTo>
                  <a:lnTo>
                    <a:pt x="77" y="447"/>
                  </a:lnTo>
                  <a:lnTo>
                    <a:pt x="47" y="441"/>
                  </a:lnTo>
                  <a:lnTo>
                    <a:pt x="17" y="436"/>
                  </a:lnTo>
                  <a:lnTo>
                    <a:pt x="8" y="432"/>
                  </a:lnTo>
                  <a:lnTo>
                    <a:pt x="1" y="422"/>
                  </a:lnTo>
                  <a:lnTo>
                    <a:pt x="0" y="411"/>
                  </a:lnTo>
                  <a:lnTo>
                    <a:pt x="5" y="401"/>
                  </a:lnTo>
                  <a:lnTo>
                    <a:pt x="20" y="389"/>
                  </a:lnTo>
                  <a:lnTo>
                    <a:pt x="15" y="394"/>
                  </a:lnTo>
                  <a:lnTo>
                    <a:pt x="10" y="403"/>
                  </a:lnTo>
                  <a:lnTo>
                    <a:pt x="8" y="411"/>
                  </a:lnTo>
                  <a:lnTo>
                    <a:pt x="5" y="420"/>
                  </a:lnTo>
                  <a:lnTo>
                    <a:pt x="27" y="429"/>
                  </a:lnTo>
                  <a:lnTo>
                    <a:pt x="52" y="434"/>
                  </a:lnTo>
                  <a:lnTo>
                    <a:pt x="77" y="438"/>
                  </a:lnTo>
                  <a:lnTo>
                    <a:pt x="101" y="440"/>
                  </a:lnTo>
                  <a:lnTo>
                    <a:pt x="129" y="444"/>
                  </a:lnTo>
                  <a:lnTo>
                    <a:pt x="155" y="445"/>
                  </a:lnTo>
                  <a:lnTo>
                    <a:pt x="180" y="445"/>
                  </a:lnTo>
                  <a:lnTo>
                    <a:pt x="204" y="447"/>
                  </a:lnTo>
                  <a:lnTo>
                    <a:pt x="258" y="450"/>
                  </a:lnTo>
                  <a:lnTo>
                    <a:pt x="311" y="455"/>
                  </a:lnTo>
                  <a:lnTo>
                    <a:pt x="367" y="460"/>
                  </a:lnTo>
                  <a:lnTo>
                    <a:pt x="418" y="466"/>
                  </a:lnTo>
                  <a:lnTo>
                    <a:pt x="473" y="470"/>
                  </a:lnTo>
                  <a:lnTo>
                    <a:pt x="527" y="476"/>
                  </a:lnTo>
                  <a:lnTo>
                    <a:pt x="580" y="481"/>
                  </a:lnTo>
                  <a:lnTo>
                    <a:pt x="633" y="487"/>
                  </a:lnTo>
                  <a:lnTo>
                    <a:pt x="686" y="493"/>
                  </a:lnTo>
                  <a:lnTo>
                    <a:pt x="739" y="497"/>
                  </a:lnTo>
                  <a:lnTo>
                    <a:pt x="792" y="502"/>
                  </a:lnTo>
                  <a:lnTo>
                    <a:pt x="844" y="508"/>
                  </a:lnTo>
                  <a:lnTo>
                    <a:pt x="897" y="512"/>
                  </a:lnTo>
                  <a:lnTo>
                    <a:pt x="949" y="516"/>
                  </a:lnTo>
                  <a:lnTo>
                    <a:pt x="1001" y="520"/>
                  </a:lnTo>
                  <a:lnTo>
                    <a:pt x="1052" y="525"/>
                  </a:lnTo>
                  <a:lnTo>
                    <a:pt x="1071" y="526"/>
                  </a:lnTo>
                  <a:lnTo>
                    <a:pt x="1091" y="529"/>
                  </a:lnTo>
                  <a:lnTo>
                    <a:pt x="1111" y="532"/>
                  </a:lnTo>
                  <a:lnTo>
                    <a:pt x="1133" y="534"/>
                  </a:lnTo>
                  <a:lnTo>
                    <a:pt x="1152" y="536"/>
                  </a:lnTo>
                  <a:lnTo>
                    <a:pt x="1173" y="539"/>
                  </a:lnTo>
                  <a:lnTo>
                    <a:pt x="1193" y="541"/>
                  </a:lnTo>
                  <a:lnTo>
                    <a:pt x="1215" y="541"/>
                  </a:lnTo>
                  <a:lnTo>
                    <a:pt x="1235" y="539"/>
                  </a:lnTo>
                  <a:lnTo>
                    <a:pt x="1255" y="538"/>
                  </a:lnTo>
                  <a:lnTo>
                    <a:pt x="1273" y="533"/>
                  </a:lnTo>
                  <a:lnTo>
                    <a:pt x="1292" y="528"/>
                  </a:lnTo>
                  <a:lnTo>
                    <a:pt x="1308" y="519"/>
                  </a:lnTo>
                  <a:lnTo>
                    <a:pt x="1325" y="510"/>
                  </a:lnTo>
                  <a:lnTo>
                    <a:pt x="1340" y="497"/>
                  </a:lnTo>
                  <a:lnTo>
                    <a:pt x="1354" y="481"/>
                  </a:lnTo>
                  <a:lnTo>
                    <a:pt x="1377" y="449"/>
                  </a:lnTo>
                  <a:lnTo>
                    <a:pt x="1400" y="415"/>
                  </a:lnTo>
                  <a:lnTo>
                    <a:pt x="1425" y="382"/>
                  </a:lnTo>
                  <a:lnTo>
                    <a:pt x="1450" y="347"/>
                  </a:lnTo>
                  <a:lnTo>
                    <a:pt x="1474" y="314"/>
                  </a:lnTo>
                  <a:lnTo>
                    <a:pt x="1499" y="280"/>
                  </a:lnTo>
                  <a:lnTo>
                    <a:pt x="1525" y="247"/>
                  </a:lnTo>
                  <a:lnTo>
                    <a:pt x="1550" y="215"/>
                  </a:lnTo>
                  <a:lnTo>
                    <a:pt x="1540" y="215"/>
                  </a:lnTo>
                  <a:lnTo>
                    <a:pt x="1529" y="216"/>
                  </a:lnTo>
                  <a:lnTo>
                    <a:pt x="1518" y="218"/>
                  </a:lnTo>
                  <a:lnTo>
                    <a:pt x="1506" y="223"/>
                  </a:lnTo>
                  <a:lnTo>
                    <a:pt x="1494" y="225"/>
                  </a:lnTo>
                  <a:lnTo>
                    <a:pt x="1483" y="226"/>
                  </a:lnTo>
                  <a:lnTo>
                    <a:pt x="1473" y="225"/>
                  </a:lnTo>
                  <a:lnTo>
                    <a:pt x="1462" y="218"/>
                  </a:lnTo>
                  <a:lnTo>
                    <a:pt x="1451" y="209"/>
                  </a:lnTo>
                  <a:lnTo>
                    <a:pt x="1445" y="197"/>
                  </a:lnTo>
                  <a:lnTo>
                    <a:pt x="1439" y="184"/>
                  </a:lnTo>
                  <a:lnTo>
                    <a:pt x="1430" y="174"/>
                  </a:lnTo>
                  <a:lnTo>
                    <a:pt x="1407" y="192"/>
                  </a:lnTo>
                  <a:lnTo>
                    <a:pt x="1386" y="212"/>
                  </a:lnTo>
                  <a:lnTo>
                    <a:pt x="1367" y="234"/>
                  </a:lnTo>
                  <a:lnTo>
                    <a:pt x="1350" y="258"/>
                  </a:lnTo>
                  <a:lnTo>
                    <a:pt x="1335" y="282"/>
                  </a:lnTo>
                  <a:lnTo>
                    <a:pt x="1321" y="306"/>
                  </a:lnTo>
                  <a:lnTo>
                    <a:pt x="1308" y="329"/>
                  </a:lnTo>
                  <a:lnTo>
                    <a:pt x="1296" y="354"/>
                  </a:lnTo>
                  <a:lnTo>
                    <a:pt x="1310" y="324"/>
                  </a:lnTo>
                  <a:lnTo>
                    <a:pt x="1324" y="293"/>
                  </a:lnTo>
                  <a:lnTo>
                    <a:pt x="1336" y="262"/>
                  </a:lnTo>
                  <a:lnTo>
                    <a:pt x="1351" y="231"/>
                  </a:lnTo>
                  <a:lnTo>
                    <a:pt x="1370" y="203"/>
                  </a:lnTo>
                  <a:lnTo>
                    <a:pt x="1389" y="176"/>
                  </a:lnTo>
                  <a:lnTo>
                    <a:pt x="1413" y="152"/>
                  </a:lnTo>
                  <a:lnTo>
                    <a:pt x="1441" y="131"/>
                  </a:lnTo>
                  <a:lnTo>
                    <a:pt x="1450" y="140"/>
                  </a:lnTo>
                  <a:lnTo>
                    <a:pt x="1456" y="153"/>
                  </a:lnTo>
                  <a:lnTo>
                    <a:pt x="1460" y="167"/>
                  </a:lnTo>
                  <a:lnTo>
                    <a:pt x="1463" y="181"/>
                  </a:lnTo>
                  <a:lnTo>
                    <a:pt x="1468" y="192"/>
                  </a:lnTo>
                  <a:lnTo>
                    <a:pt x="1474" y="202"/>
                  </a:lnTo>
                  <a:lnTo>
                    <a:pt x="1487" y="209"/>
                  </a:lnTo>
                  <a:lnTo>
                    <a:pt x="1503" y="211"/>
                  </a:lnTo>
                  <a:lnTo>
                    <a:pt x="1539" y="195"/>
                  </a:lnTo>
                  <a:lnTo>
                    <a:pt x="1568" y="175"/>
                  </a:lnTo>
                  <a:lnTo>
                    <a:pt x="1593" y="153"/>
                  </a:lnTo>
                  <a:lnTo>
                    <a:pt x="1616" y="129"/>
                  </a:lnTo>
                  <a:lnTo>
                    <a:pt x="1636" y="104"/>
                  </a:lnTo>
                  <a:lnTo>
                    <a:pt x="1656" y="76"/>
                  </a:lnTo>
                  <a:lnTo>
                    <a:pt x="1674" y="49"/>
                  </a:lnTo>
                  <a:lnTo>
                    <a:pt x="1694" y="23"/>
                  </a:lnTo>
                  <a:lnTo>
                    <a:pt x="1692" y="0"/>
                  </a:lnTo>
                  <a:lnTo>
                    <a:pt x="1701" y="0"/>
                  </a:lnTo>
                  <a:lnTo>
                    <a:pt x="1711" y="1"/>
                  </a:lnTo>
                  <a:lnTo>
                    <a:pt x="1720" y="6"/>
                  </a:lnTo>
                  <a:lnTo>
                    <a:pt x="1727" y="8"/>
                  </a:lnTo>
                  <a:close/>
                </a:path>
              </a:pathLst>
            </a:custGeom>
            <a:solidFill>
              <a:srgbClr val="FFFFFF"/>
            </a:solidFill>
            <a:ln w="9525">
              <a:noFill/>
              <a:round/>
              <a:headEnd/>
              <a:tailEnd/>
            </a:ln>
          </p:spPr>
          <p:txBody>
            <a:bodyPr/>
            <a:lstStyle/>
            <a:p>
              <a:endParaRPr lang="en-US"/>
            </a:p>
          </p:txBody>
        </p:sp>
        <p:sp>
          <p:nvSpPr>
            <p:cNvPr id="35890" name="Freeform 51"/>
            <p:cNvSpPr>
              <a:spLocks/>
            </p:cNvSpPr>
            <p:nvPr/>
          </p:nvSpPr>
          <p:spPr bwMode="auto">
            <a:xfrm>
              <a:off x="864" y="1114"/>
              <a:ext cx="36" cy="20"/>
            </a:xfrm>
            <a:custGeom>
              <a:avLst/>
              <a:gdLst>
                <a:gd name="T0" fmla="*/ 0 w 144"/>
                <a:gd name="T1" fmla="*/ 0 h 120"/>
                <a:gd name="T2" fmla="*/ 0 w 144"/>
                <a:gd name="T3" fmla="*/ 0 h 120"/>
                <a:gd name="T4" fmla="*/ 0 w 144"/>
                <a:gd name="T5" fmla="*/ 0 h 120"/>
                <a:gd name="T6" fmla="*/ 0 w 144"/>
                <a:gd name="T7" fmla="*/ 0 h 120"/>
                <a:gd name="T8" fmla="*/ 0 w 144"/>
                <a:gd name="T9" fmla="*/ 0 h 120"/>
                <a:gd name="T10" fmla="*/ 0 w 144"/>
                <a:gd name="T11" fmla="*/ 0 h 120"/>
                <a:gd name="T12" fmla="*/ 0 w 144"/>
                <a:gd name="T13" fmla="*/ 0 h 120"/>
                <a:gd name="T14" fmla="*/ 0 w 144"/>
                <a:gd name="T15" fmla="*/ 0 h 120"/>
                <a:gd name="T16" fmla="*/ 0 w 144"/>
                <a:gd name="T17" fmla="*/ 0 h 120"/>
                <a:gd name="T18" fmla="*/ 0 w 144"/>
                <a:gd name="T19" fmla="*/ 0 h 120"/>
                <a:gd name="T20" fmla="*/ 0 w 144"/>
                <a:gd name="T21" fmla="*/ 0 h 120"/>
                <a:gd name="T22" fmla="*/ 0 w 144"/>
                <a:gd name="T23" fmla="*/ 0 h 120"/>
                <a:gd name="T24" fmla="*/ 0 w 144"/>
                <a:gd name="T25" fmla="*/ 0 h 120"/>
                <a:gd name="T26" fmla="*/ 0 w 144"/>
                <a:gd name="T27" fmla="*/ 0 h 120"/>
                <a:gd name="T28" fmla="*/ 0 w 144"/>
                <a:gd name="T29" fmla="*/ 0 h 120"/>
                <a:gd name="T30" fmla="*/ 0 w 144"/>
                <a:gd name="T31" fmla="*/ 0 h 120"/>
                <a:gd name="T32" fmla="*/ 0 w 144"/>
                <a:gd name="T33" fmla="*/ 0 h 120"/>
                <a:gd name="T34" fmla="*/ 0 w 144"/>
                <a:gd name="T35" fmla="*/ 0 h 120"/>
                <a:gd name="T36" fmla="*/ 0 w 144"/>
                <a:gd name="T37" fmla="*/ 0 h 120"/>
                <a:gd name="T38" fmla="*/ 0 w 144"/>
                <a:gd name="T39" fmla="*/ 0 h 120"/>
                <a:gd name="T40" fmla="*/ 0 w 144"/>
                <a:gd name="T41" fmla="*/ 0 h 120"/>
                <a:gd name="T42" fmla="*/ 0 w 144"/>
                <a:gd name="T43" fmla="*/ 0 h 120"/>
                <a:gd name="T44" fmla="*/ 0 w 144"/>
                <a:gd name="T45" fmla="*/ 0 h 120"/>
                <a:gd name="T46" fmla="*/ 0 w 144"/>
                <a:gd name="T47" fmla="*/ 0 h 120"/>
                <a:gd name="T48" fmla="*/ 0 w 144"/>
                <a:gd name="T49" fmla="*/ 0 h 120"/>
                <a:gd name="T50" fmla="*/ 0 w 144"/>
                <a:gd name="T51" fmla="*/ 0 h 120"/>
                <a:gd name="T52" fmla="*/ 0 w 144"/>
                <a:gd name="T53" fmla="*/ 0 h 120"/>
                <a:gd name="T54" fmla="*/ 0 w 144"/>
                <a:gd name="T55" fmla="*/ 0 h 120"/>
                <a:gd name="T56" fmla="*/ 0 w 144"/>
                <a:gd name="T57" fmla="*/ 0 h 12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44"/>
                <a:gd name="T88" fmla="*/ 0 h 120"/>
                <a:gd name="T89" fmla="*/ 144 w 144"/>
                <a:gd name="T90" fmla="*/ 120 h 12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44" h="120">
                  <a:moveTo>
                    <a:pt x="139" y="23"/>
                  </a:moveTo>
                  <a:lnTo>
                    <a:pt x="144" y="45"/>
                  </a:lnTo>
                  <a:lnTo>
                    <a:pt x="140" y="65"/>
                  </a:lnTo>
                  <a:lnTo>
                    <a:pt x="130" y="84"/>
                  </a:lnTo>
                  <a:lnTo>
                    <a:pt x="119" y="102"/>
                  </a:lnTo>
                  <a:lnTo>
                    <a:pt x="112" y="109"/>
                  </a:lnTo>
                  <a:lnTo>
                    <a:pt x="103" y="113"/>
                  </a:lnTo>
                  <a:lnTo>
                    <a:pt x="96" y="116"/>
                  </a:lnTo>
                  <a:lnTo>
                    <a:pt x="86" y="120"/>
                  </a:lnTo>
                  <a:lnTo>
                    <a:pt x="77" y="120"/>
                  </a:lnTo>
                  <a:lnTo>
                    <a:pt x="67" y="120"/>
                  </a:lnTo>
                  <a:lnTo>
                    <a:pt x="57" y="118"/>
                  </a:lnTo>
                  <a:lnTo>
                    <a:pt x="48" y="116"/>
                  </a:lnTo>
                  <a:lnTo>
                    <a:pt x="27" y="106"/>
                  </a:lnTo>
                  <a:lnTo>
                    <a:pt x="15" y="89"/>
                  </a:lnTo>
                  <a:lnTo>
                    <a:pt x="7" y="68"/>
                  </a:lnTo>
                  <a:lnTo>
                    <a:pt x="0" y="49"/>
                  </a:lnTo>
                  <a:lnTo>
                    <a:pt x="3" y="44"/>
                  </a:lnTo>
                  <a:lnTo>
                    <a:pt x="7" y="36"/>
                  </a:lnTo>
                  <a:lnTo>
                    <a:pt x="12" y="31"/>
                  </a:lnTo>
                  <a:lnTo>
                    <a:pt x="19" y="28"/>
                  </a:lnTo>
                  <a:lnTo>
                    <a:pt x="34" y="26"/>
                  </a:lnTo>
                  <a:lnTo>
                    <a:pt x="50" y="20"/>
                  </a:lnTo>
                  <a:lnTo>
                    <a:pt x="67" y="13"/>
                  </a:lnTo>
                  <a:lnTo>
                    <a:pt x="82" y="4"/>
                  </a:lnTo>
                  <a:lnTo>
                    <a:pt x="98" y="0"/>
                  </a:lnTo>
                  <a:lnTo>
                    <a:pt x="113" y="1"/>
                  </a:lnTo>
                  <a:lnTo>
                    <a:pt x="127" y="8"/>
                  </a:lnTo>
                  <a:lnTo>
                    <a:pt x="139" y="23"/>
                  </a:lnTo>
                  <a:close/>
                </a:path>
              </a:pathLst>
            </a:custGeom>
            <a:solidFill>
              <a:srgbClr val="FFFFFF"/>
            </a:solidFill>
            <a:ln w="9525">
              <a:noFill/>
              <a:round/>
              <a:headEnd/>
              <a:tailEnd/>
            </a:ln>
          </p:spPr>
          <p:txBody>
            <a:bodyPr/>
            <a:lstStyle/>
            <a:p>
              <a:endParaRPr lang="en-US"/>
            </a:p>
          </p:txBody>
        </p:sp>
        <p:sp>
          <p:nvSpPr>
            <p:cNvPr id="35891" name="Freeform 52"/>
            <p:cNvSpPr>
              <a:spLocks/>
            </p:cNvSpPr>
            <p:nvPr/>
          </p:nvSpPr>
          <p:spPr bwMode="auto">
            <a:xfrm>
              <a:off x="884" y="1124"/>
              <a:ext cx="3" cy="4"/>
            </a:xfrm>
            <a:custGeom>
              <a:avLst/>
              <a:gdLst>
                <a:gd name="T0" fmla="*/ 0 w 11"/>
                <a:gd name="T1" fmla="*/ 0 h 25"/>
                <a:gd name="T2" fmla="*/ 0 w 11"/>
                <a:gd name="T3" fmla="*/ 0 h 25"/>
                <a:gd name="T4" fmla="*/ 0 w 11"/>
                <a:gd name="T5" fmla="*/ 0 h 25"/>
                <a:gd name="T6" fmla="*/ 0 w 11"/>
                <a:gd name="T7" fmla="*/ 0 h 25"/>
                <a:gd name="T8" fmla="*/ 0 w 11"/>
                <a:gd name="T9" fmla="*/ 0 h 25"/>
                <a:gd name="T10" fmla="*/ 0 w 11"/>
                <a:gd name="T11" fmla="*/ 0 h 25"/>
                <a:gd name="T12" fmla="*/ 0 w 11"/>
                <a:gd name="T13" fmla="*/ 0 h 25"/>
                <a:gd name="T14" fmla="*/ 0 60000 65536"/>
                <a:gd name="T15" fmla="*/ 0 60000 65536"/>
                <a:gd name="T16" fmla="*/ 0 60000 65536"/>
                <a:gd name="T17" fmla="*/ 0 60000 65536"/>
                <a:gd name="T18" fmla="*/ 0 60000 65536"/>
                <a:gd name="T19" fmla="*/ 0 60000 65536"/>
                <a:gd name="T20" fmla="*/ 0 60000 65536"/>
                <a:gd name="T21" fmla="*/ 0 w 11"/>
                <a:gd name="T22" fmla="*/ 0 h 25"/>
                <a:gd name="T23" fmla="*/ 11 w 11"/>
                <a:gd name="T24" fmla="*/ 25 h 2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 h="25">
                  <a:moveTo>
                    <a:pt x="9" y="0"/>
                  </a:moveTo>
                  <a:lnTo>
                    <a:pt x="11" y="7"/>
                  </a:lnTo>
                  <a:lnTo>
                    <a:pt x="11" y="14"/>
                  </a:lnTo>
                  <a:lnTo>
                    <a:pt x="6" y="19"/>
                  </a:lnTo>
                  <a:lnTo>
                    <a:pt x="0" y="25"/>
                  </a:lnTo>
                  <a:lnTo>
                    <a:pt x="0" y="0"/>
                  </a:lnTo>
                  <a:lnTo>
                    <a:pt x="9" y="0"/>
                  </a:lnTo>
                  <a:close/>
                </a:path>
              </a:pathLst>
            </a:custGeom>
            <a:solidFill>
              <a:srgbClr val="4040FF"/>
            </a:solidFill>
            <a:ln w="9525">
              <a:noFill/>
              <a:round/>
              <a:headEnd/>
              <a:tailEnd/>
            </a:ln>
          </p:spPr>
          <p:txBody>
            <a:bodyPr/>
            <a:lstStyle/>
            <a:p>
              <a:endParaRPr lang="en-US"/>
            </a:p>
          </p:txBody>
        </p:sp>
        <p:sp>
          <p:nvSpPr>
            <p:cNvPr id="35892" name="Freeform 53"/>
            <p:cNvSpPr>
              <a:spLocks/>
            </p:cNvSpPr>
            <p:nvPr/>
          </p:nvSpPr>
          <p:spPr bwMode="auto">
            <a:xfrm>
              <a:off x="856" y="1126"/>
              <a:ext cx="174" cy="30"/>
            </a:xfrm>
            <a:custGeom>
              <a:avLst/>
              <a:gdLst>
                <a:gd name="T0" fmla="*/ 0 w 697"/>
                <a:gd name="T1" fmla="*/ 0 h 178"/>
                <a:gd name="T2" fmla="*/ 0 w 697"/>
                <a:gd name="T3" fmla="*/ 0 h 178"/>
                <a:gd name="T4" fmla="*/ 0 w 697"/>
                <a:gd name="T5" fmla="*/ 0 h 178"/>
                <a:gd name="T6" fmla="*/ 0 w 697"/>
                <a:gd name="T7" fmla="*/ 0 h 178"/>
                <a:gd name="T8" fmla="*/ 0 w 697"/>
                <a:gd name="T9" fmla="*/ 0 h 178"/>
                <a:gd name="T10" fmla="*/ 0 w 697"/>
                <a:gd name="T11" fmla="*/ 0 h 178"/>
                <a:gd name="T12" fmla="*/ 0 w 697"/>
                <a:gd name="T13" fmla="*/ 0 h 178"/>
                <a:gd name="T14" fmla="*/ 0 w 697"/>
                <a:gd name="T15" fmla="*/ 0 h 178"/>
                <a:gd name="T16" fmla="*/ 0 w 697"/>
                <a:gd name="T17" fmla="*/ 0 h 178"/>
                <a:gd name="T18" fmla="*/ 0 w 697"/>
                <a:gd name="T19" fmla="*/ 0 h 178"/>
                <a:gd name="T20" fmla="*/ 0 w 697"/>
                <a:gd name="T21" fmla="*/ 0 h 178"/>
                <a:gd name="T22" fmla="*/ 0 w 697"/>
                <a:gd name="T23" fmla="*/ 0 h 178"/>
                <a:gd name="T24" fmla="*/ 0 w 697"/>
                <a:gd name="T25" fmla="*/ 0 h 178"/>
                <a:gd name="T26" fmla="*/ 0 w 697"/>
                <a:gd name="T27" fmla="*/ 0 h 178"/>
                <a:gd name="T28" fmla="*/ 0 w 697"/>
                <a:gd name="T29" fmla="*/ 0 h 178"/>
                <a:gd name="T30" fmla="*/ 0 w 697"/>
                <a:gd name="T31" fmla="*/ 0 h 178"/>
                <a:gd name="T32" fmla="*/ 0 w 697"/>
                <a:gd name="T33" fmla="*/ 0 h 178"/>
                <a:gd name="T34" fmla="*/ 0 w 697"/>
                <a:gd name="T35" fmla="*/ 0 h 178"/>
                <a:gd name="T36" fmla="*/ 0 w 697"/>
                <a:gd name="T37" fmla="*/ 0 h 178"/>
                <a:gd name="T38" fmla="*/ 0 w 697"/>
                <a:gd name="T39" fmla="*/ 0 h 178"/>
                <a:gd name="T40" fmla="*/ 0 w 697"/>
                <a:gd name="T41" fmla="*/ 0 h 178"/>
                <a:gd name="T42" fmla="*/ 0 w 697"/>
                <a:gd name="T43" fmla="*/ 0 h 178"/>
                <a:gd name="T44" fmla="*/ 0 w 697"/>
                <a:gd name="T45" fmla="*/ 0 h 178"/>
                <a:gd name="T46" fmla="*/ 0 w 697"/>
                <a:gd name="T47" fmla="*/ 0 h 178"/>
                <a:gd name="T48" fmla="*/ 0 w 697"/>
                <a:gd name="T49" fmla="*/ 0 h 178"/>
                <a:gd name="T50" fmla="*/ 0 w 697"/>
                <a:gd name="T51" fmla="*/ 0 h 178"/>
                <a:gd name="T52" fmla="*/ 0 w 697"/>
                <a:gd name="T53" fmla="*/ 0 h 178"/>
                <a:gd name="T54" fmla="*/ 0 w 697"/>
                <a:gd name="T55" fmla="*/ 0 h 178"/>
                <a:gd name="T56" fmla="*/ 0 w 697"/>
                <a:gd name="T57" fmla="*/ 0 h 178"/>
                <a:gd name="T58" fmla="*/ 0 w 697"/>
                <a:gd name="T59" fmla="*/ 0 h 178"/>
                <a:gd name="T60" fmla="*/ 0 w 697"/>
                <a:gd name="T61" fmla="*/ 0 h 178"/>
                <a:gd name="T62" fmla="*/ 0 w 697"/>
                <a:gd name="T63" fmla="*/ 0 h 178"/>
                <a:gd name="T64" fmla="*/ 0 w 697"/>
                <a:gd name="T65" fmla="*/ 0 h 178"/>
                <a:gd name="T66" fmla="*/ 0 w 697"/>
                <a:gd name="T67" fmla="*/ 0 h 17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97"/>
                <a:gd name="T103" fmla="*/ 0 h 178"/>
                <a:gd name="T104" fmla="*/ 697 w 697"/>
                <a:gd name="T105" fmla="*/ 178 h 17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97" h="178">
                  <a:moveTo>
                    <a:pt x="144" y="120"/>
                  </a:moveTo>
                  <a:lnTo>
                    <a:pt x="170" y="129"/>
                  </a:lnTo>
                  <a:lnTo>
                    <a:pt x="196" y="136"/>
                  </a:lnTo>
                  <a:lnTo>
                    <a:pt x="223" y="142"/>
                  </a:lnTo>
                  <a:lnTo>
                    <a:pt x="249" y="146"/>
                  </a:lnTo>
                  <a:lnTo>
                    <a:pt x="277" y="150"/>
                  </a:lnTo>
                  <a:lnTo>
                    <a:pt x="304" y="151"/>
                  </a:lnTo>
                  <a:lnTo>
                    <a:pt x="330" y="151"/>
                  </a:lnTo>
                  <a:lnTo>
                    <a:pt x="360" y="150"/>
                  </a:lnTo>
                  <a:lnTo>
                    <a:pt x="386" y="149"/>
                  </a:lnTo>
                  <a:lnTo>
                    <a:pt x="414" y="145"/>
                  </a:lnTo>
                  <a:lnTo>
                    <a:pt x="440" y="141"/>
                  </a:lnTo>
                  <a:lnTo>
                    <a:pt x="467" y="133"/>
                  </a:lnTo>
                  <a:lnTo>
                    <a:pt x="494" y="127"/>
                  </a:lnTo>
                  <a:lnTo>
                    <a:pt x="519" y="116"/>
                  </a:lnTo>
                  <a:lnTo>
                    <a:pt x="544" y="106"/>
                  </a:lnTo>
                  <a:lnTo>
                    <a:pt x="568" y="96"/>
                  </a:lnTo>
                  <a:lnTo>
                    <a:pt x="586" y="88"/>
                  </a:lnTo>
                  <a:lnTo>
                    <a:pt x="600" y="79"/>
                  </a:lnTo>
                  <a:lnTo>
                    <a:pt x="614" y="68"/>
                  </a:lnTo>
                  <a:lnTo>
                    <a:pt x="626" y="56"/>
                  </a:lnTo>
                  <a:lnTo>
                    <a:pt x="640" y="43"/>
                  </a:lnTo>
                  <a:lnTo>
                    <a:pt x="654" y="33"/>
                  </a:lnTo>
                  <a:lnTo>
                    <a:pt x="668" y="21"/>
                  </a:lnTo>
                  <a:lnTo>
                    <a:pt x="683" y="11"/>
                  </a:lnTo>
                  <a:lnTo>
                    <a:pt x="694" y="18"/>
                  </a:lnTo>
                  <a:lnTo>
                    <a:pt x="697" y="27"/>
                  </a:lnTo>
                  <a:lnTo>
                    <a:pt x="697" y="36"/>
                  </a:lnTo>
                  <a:lnTo>
                    <a:pt x="697" y="47"/>
                  </a:lnTo>
                  <a:lnTo>
                    <a:pt x="678" y="64"/>
                  </a:lnTo>
                  <a:lnTo>
                    <a:pt x="658" y="80"/>
                  </a:lnTo>
                  <a:lnTo>
                    <a:pt x="639" y="96"/>
                  </a:lnTo>
                  <a:lnTo>
                    <a:pt x="616" y="111"/>
                  </a:lnTo>
                  <a:lnTo>
                    <a:pt x="595" y="123"/>
                  </a:lnTo>
                  <a:lnTo>
                    <a:pt x="572" y="134"/>
                  </a:lnTo>
                  <a:lnTo>
                    <a:pt x="549" y="142"/>
                  </a:lnTo>
                  <a:lnTo>
                    <a:pt x="523" y="145"/>
                  </a:lnTo>
                  <a:lnTo>
                    <a:pt x="494" y="154"/>
                  </a:lnTo>
                  <a:lnTo>
                    <a:pt x="467" y="163"/>
                  </a:lnTo>
                  <a:lnTo>
                    <a:pt x="439" y="169"/>
                  </a:lnTo>
                  <a:lnTo>
                    <a:pt x="410" y="174"/>
                  </a:lnTo>
                  <a:lnTo>
                    <a:pt x="384" y="177"/>
                  </a:lnTo>
                  <a:lnTo>
                    <a:pt x="356" y="178"/>
                  </a:lnTo>
                  <a:lnTo>
                    <a:pt x="328" y="177"/>
                  </a:lnTo>
                  <a:lnTo>
                    <a:pt x="300" y="176"/>
                  </a:lnTo>
                  <a:lnTo>
                    <a:pt x="272" y="172"/>
                  </a:lnTo>
                  <a:lnTo>
                    <a:pt x="246" y="167"/>
                  </a:lnTo>
                  <a:lnTo>
                    <a:pt x="219" y="160"/>
                  </a:lnTo>
                  <a:lnTo>
                    <a:pt x="192" y="153"/>
                  </a:lnTo>
                  <a:lnTo>
                    <a:pt x="166" y="143"/>
                  </a:lnTo>
                  <a:lnTo>
                    <a:pt x="142" y="133"/>
                  </a:lnTo>
                  <a:lnTo>
                    <a:pt x="117" y="122"/>
                  </a:lnTo>
                  <a:lnTo>
                    <a:pt x="91" y="110"/>
                  </a:lnTo>
                  <a:lnTo>
                    <a:pt x="81" y="96"/>
                  </a:lnTo>
                  <a:lnTo>
                    <a:pt x="69" y="83"/>
                  </a:lnTo>
                  <a:lnTo>
                    <a:pt x="53" y="70"/>
                  </a:lnTo>
                  <a:lnTo>
                    <a:pt x="39" y="57"/>
                  </a:lnTo>
                  <a:lnTo>
                    <a:pt x="27" y="45"/>
                  </a:lnTo>
                  <a:lnTo>
                    <a:pt x="14" y="30"/>
                  </a:lnTo>
                  <a:lnTo>
                    <a:pt x="5" y="16"/>
                  </a:lnTo>
                  <a:lnTo>
                    <a:pt x="0" y="0"/>
                  </a:lnTo>
                  <a:lnTo>
                    <a:pt x="17" y="17"/>
                  </a:lnTo>
                  <a:lnTo>
                    <a:pt x="32" y="35"/>
                  </a:lnTo>
                  <a:lnTo>
                    <a:pt x="46" y="52"/>
                  </a:lnTo>
                  <a:lnTo>
                    <a:pt x="63" y="69"/>
                  </a:lnTo>
                  <a:lnTo>
                    <a:pt x="81" y="84"/>
                  </a:lnTo>
                  <a:lnTo>
                    <a:pt x="100" y="98"/>
                  </a:lnTo>
                  <a:lnTo>
                    <a:pt x="122" y="111"/>
                  </a:lnTo>
                  <a:lnTo>
                    <a:pt x="144" y="120"/>
                  </a:lnTo>
                  <a:close/>
                </a:path>
              </a:pathLst>
            </a:custGeom>
            <a:solidFill>
              <a:srgbClr val="FFFFFF"/>
            </a:solidFill>
            <a:ln w="9525">
              <a:noFill/>
              <a:round/>
              <a:headEnd/>
              <a:tailEnd/>
            </a:ln>
          </p:spPr>
          <p:txBody>
            <a:bodyPr/>
            <a:lstStyle/>
            <a:p>
              <a:endParaRPr lang="en-US"/>
            </a:p>
          </p:txBody>
        </p:sp>
        <p:sp>
          <p:nvSpPr>
            <p:cNvPr id="35893" name="Freeform 54"/>
            <p:cNvSpPr>
              <a:spLocks/>
            </p:cNvSpPr>
            <p:nvPr/>
          </p:nvSpPr>
          <p:spPr bwMode="auto">
            <a:xfrm>
              <a:off x="894" y="1127"/>
              <a:ext cx="36" cy="19"/>
            </a:xfrm>
            <a:custGeom>
              <a:avLst/>
              <a:gdLst>
                <a:gd name="T0" fmla="*/ 0 w 143"/>
                <a:gd name="T1" fmla="*/ 0 h 115"/>
                <a:gd name="T2" fmla="*/ 0 w 143"/>
                <a:gd name="T3" fmla="*/ 0 h 115"/>
                <a:gd name="T4" fmla="*/ 0 w 143"/>
                <a:gd name="T5" fmla="*/ 0 h 115"/>
                <a:gd name="T6" fmla="*/ 0 w 143"/>
                <a:gd name="T7" fmla="*/ 0 h 115"/>
                <a:gd name="T8" fmla="*/ 0 w 143"/>
                <a:gd name="T9" fmla="*/ 0 h 115"/>
                <a:gd name="T10" fmla="*/ 0 w 143"/>
                <a:gd name="T11" fmla="*/ 0 h 115"/>
                <a:gd name="T12" fmla="*/ 0 w 143"/>
                <a:gd name="T13" fmla="*/ 0 h 115"/>
                <a:gd name="T14" fmla="*/ 0 w 143"/>
                <a:gd name="T15" fmla="*/ 0 h 115"/>
                <a:gd name="T16" fmla="*/ 0 w 143"/>
                <a:gd name="T17" fmla="*/ 0 h 115"/>
                <a:gd name="T18" fmla="*/ 0 w 143"/>
                <a:gd name="T19" fmla="*/ 0 h 115"/>
                <a:gd name="T20" fmla="*/ 0 w 143"/>
                <a:gd name="T21" fmla="*/ 0 h 115"/>
                <a:gd name="T22" fmla="*/ 0 w 143"/>
                <a:gd name="T23" fmla="*/ 0 h 115"/>
                <a:gd name="T24" fmla="*/ 0 w 143"/>
                <a:gd name="T25" fmla="*/ 0 h 115"/>
                <a:gd name="T26" fmla="*/ 0 w 143"/>
                <a:gd name="T27" fmla="*/ 0 h 115"/>
                <a:gd name="T28" fmla="*/ 0 w 143"/>
                <a:gd name="T29" fmla="*/ 0 h 115"/>
                <a:gd name="T30" fmla="*/ 0 w 143"/>
                <a:gd name="T31" fmla="*/ 0 h 115"/>
                <a:gd name="T32" fmla="*/ 0 w 143"/>
                <a:gd name="T33" fmla="*/ 0 h 115"/>
                <a:gd name="T34" fmla="*/ 0 w 143"/>
                <a:gd name="T35" fmla="*/ 0 h 115"/>
                <a:gd name="T36" fmla="*/ 0 w 143"/>
                <a:gd name="T37" fmla="*/ 0 h 115"/>
                <a:gd name="T38" fmla="*/ 0 w 143"/>
                <a:gd name="T39" fmla="*/ 0 h 115"/>
                <a:gd name="T40" fmla="*/ 0 w 143"/>
                <a:gd name="T41" fmla="*/ 0 h 115"/>
                <a:gd name="T42" fmla="*/ 0 w 143"/>
                <a:gd name="T43" fmla="*/ 0 h 115"/>
                <a:gd name="T44" fmla="*/ 0 w 143"/>
                <a:gd name="T45" fmla="*/ 0 h 115"/>
                <a:gd name="T46" fmla="*/ 0 w 143"/>
                <a:gd name="T47" fmla="*/ 0 h 115"/>
                <a:gd name="T48" fmla="*/ 0 w 143"/>
                <a:gd name="T49" fmla="*/ 0 h 115"/>
                <a:gd name="T50" fmla="*/ 0 w 143"/>
                <a:gd name="T51" fmla="*/ 0 h 115"/>
                <a:gd name="T52" fmla="*/ 0 w 143"/>
                <a:gd name="T53" fmla="*/ 0 h 115"/>
                <a:gd name="T54" fmla="*/ 0 w 143"/>
                <a:gd name="T55" fmla="*/ 0 h 115"/>
                <a:gd name="T56" fmla="*/ 0 w 143"/>
                <a:gd name="T57" fmla="*/ 0 h 11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43"/>
                <a:gd name="T88" fmla="*/ 0 h 115"/>
                <a:gd name="T89" fmla="*/ 143 w 143"/>
                <a:gd name="T90" fmla="*/ 115 h 11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43" h="115">
                  <a:moveTo>
                    <a:pt x="143" y="18"/>
                  </a:moveTo>
                  <a:lnTo>
                    <a:pt x="139" y="46"/>
                  </a:lnTo>
                  <a:lnTo>
                    <a:pt x="134" y="72"/>
                  </a:lnTo>
                  <a:lnTo>
                    <a:pt x="122" y="97"/>
                  </a:lnTo>
                  <a:lnTo>
                    <a:pt x="98" y="113"/>
                  </a:lnTo>
                  <a:lnTo>
                    <a:pt x="83" y="115"/>
                  </a:lnTo>
                  <a:lnTo>
                    <a:pt x="70" y="115"/>
                  </a:lnTo>
                  <a:lnTo>
                    <a:pt x="55" y="113"/>
                  </a:lnTo>
                  <a:lnTo>
                    <a:pt x="43" y="111"/>
                  </a:lnTo>
                  <a:lnTo>
                    <a:pt x="29" y="105"/>
                  </a:lnTo>
                  <a:lnTo>
                    <a:pt x="21" y="98"/>
                  </a:lnTo>
                  <a:lnTo>
                    <a:pt x="12" y="89"/>
                  </a:lnTo>
                  <a:lnTo>
                    <a:pt x="7" y="79"/>
                  </a:lnTo>
                  <a:lnTo>
                    <a:pt x="0" y="65"/>
                  </a:lnTo>
                  <a:lnTo>
                    <a:pt x="2" y="52"/>
                  </a:lnTo>
                  <a:lnTo>
                    <a:pt x="7" y="42"/>
                  </a:lnTo>
                  <a:lnTo>
                    <a:pt x="18" y="32"/>
                  </a:lnTo>
                  <a:lnTo>
                    <a:pt x="29" y="25"/>
                  </a:lnTo>
                  <a:lnTo>
                    <a:pt x="43" y="18"/>
                  </a:lnTo>
                  <a:lnTo>
                    <a:pt x="56" y="10"/>
                  </a:lnTo>
                  <a:lnTo>
                    <a:pt x="67" y="6"/>
                  </a:lnTo>
                  <a:lnTo>
                    <a:pt x="80" y="7"/>
                  </a:lnTo>
                  <a:lnTo>
                    <a:pt x="90" y="6"/>
                  </a:lnTo>
                  <a:lnTo>
                    <a:pt x="101" y="2"/>
                  </a:lnTo>
                  <a:lnTo>
                    <a:pt x="112" y="1"/>
                  </a:lnTo>
                  <a:lnTo>
                    <a:pt x="122" y="0"/>
                  </a:lnTo>
                  <a:lnTo>
                    <a:pt x="129" y="2"/>
                  </a:lnTo>
                  <a:lnTo>
                    <a:pt x="137" y="8"/>
                  </a:lnTo>
                  <a:lnTo>
                    <a:pt x="143" y="18"/>
                  </a:lnTo>
                  <a:close/>
                </a:path>
              </a:pathLst>
            </a:custGeom>
            <a:solidFill>
              <a:srgbClr val="FFFFFF"/>
            </a:solidFill>
            <a:ln w="9525">
              <a:noFill/>
              <a:round/>
              <a:headEnd/>
              <a:tailEnd/>
            </a:ln>
          </p:spPr>
          <p:txBody>
            <a:bodyPr/>
            <a:lstStyle/>
            <a:p>
              <a:endParaRPr lang="en-US"/>
            </a:p>
          </p:txBody>
        </p:sp>
        <p:sp>
          <p:nvSpPr>
            <p:cNvPr id="35894" name="Freeform 55"/>
            <p:cNvSpPr>
              <a:spLocks/>
            </p:cNvSpPr>
            <p:nvPr/>
          </p:nvSpPr>
          <p:spPr bwMode="auto">
            <a:xfrm>
              <a:off x="921" y="1126"/>
              <a:ext cx="125" cy="35"/>
            </a:xfrm>
            <a:custGeom>
              <a:avLst/>
              <a:gdLst>
                <a:gd name="T0" fmla="*/ 0 w 500"/>
                <a:gd name="T1" fmla="*/ 0 h 210"/>
                <a:gd name="T2" fmla="*/ 0 w 500"/>
                <a:gd name="T3" fmla="*/ 0 h 210"/>
                <a:gd name="T4" fmla="*/ 0 w 500"/>
                <a:gd name="T5" fmla="*/ 0 h 210"/>
                <a:gd name="T6" fmla="*/ 0 w 500"/>
                <a:gd name="T7" fmla="*/ 0 h 210"/>
                <a:gd name="T8" fmla="*/ 0 w 500"/>
                <a:gd name="T9" fmla="*/ 0 h 210"/>
                <a:gd name="T10" fmla="*/ 0 w 500"/>
                <a:gd name="T11" fmla="*/ 0 h 210"/>
                <a:gd name="T12" fmla="*/ 0 w 500"/>
                <a:gd name="T13" fmla="*/ 0 h 210"/>
                <a:gd name="T14" fmla="*/ 0 w 500"/>
                <a:gd name="T15" fmla="*/ 0 h 210"/>
                <a:gd name="T16" fmla="*/ 0 w 500"/>
                <a:gd name="T17" fmla="*/ 0 h 210"/>
                <a:gd name="T18" fmla="*/ 0 w 500"/>
                <a:gd name="T19" fmla="*/ 0 h 210"/>
                <a:gd name="T20" fmla="*/ 0 w 500"/>
                <a:gd name="T21" fmla="*/ 0 h 210"/>
                <a:gd name="T22" fmla="*/ 0 w 500"/>
                <a:gd name="T23" fmla="*/ 0 h 210"/>
                <a:gd name="T24" fmla="*/ 0 w 500"/>
                <a:gd name="T25" fmla="*/ 0 h 210"/>
                <a:gd name="T26" fmla="*/ 0 w 500"/>
                <a:gd name="T27" fmla="*/ 0 h 210"/>
                <a:gd name="T28" fmla="*/ 0 w 500"/>
                <a:gd name="T29" fmla="*/ 0 h 210"/>
                <a:gd name="T30" fmla="*/ 0 w 500"/>
                <a:gd name="T31" fmla="*/ 0 h 210"/>
                <a:gd name="T32" fmla="*/ 0 w 500"/>
                <a:gd name="T33" fmla="*/ 0 h 210"/>
                <a:gd name="T34" fmla="*/ 0 w 500"/>
                <a:gd name="T35" fmla="*/ 0 h 210"/>
                <a:gd name="T36" fmla="*/ 0 w 500"/>
                <a:gd name="T37" fmla="*/ 0 h 210"/>
                <a:gd name="T38" fmla="*/ 0 w 500"/>
                <a:gd name="T39" fmla="*/ 0 h 210"/>
                <a:gd name="T40" fmla="*/ 0 w 500"/>
                <a:gd name="T41" fmla="*/ 0 h 210"/>
                <a:gd name="T42" fmla="*/ 0 w 500"/>
                <a:gd name="T43" fmla="*/ 0 h 210"/>
                <a:gd name="T44" fmla="*/ 0 w 500"/>
                <a:gd name="T45" fmla="*/ 0 h 210"/>
                <a:gd name="T46" fmla="*/ 0 w 500"/>
                <a:gd name="T47" fmla="*/ 0 h 210"/>
                <a:gd name="T48" fmla="*/ 0 w 500"/>
                <a:gd name="T49" fmla="*/ 0 h 210"/>
                <a:gd name="T50" fmla="*/ 0 w 500"/>
                <a:gd name="T51" fmla="*/ 0 h 210"/>
                <a:gd name="T52" fmla="*/ 0 w 500"/>
                <a:gd name="T53" fmla="*/ 0 h 210"/>
                <a:gd name="T54" fmla="*/ 0 w 500"/>
                <a:gd name="T55" fmla="*/ 0 h 210"/>
                <a:gd name="T56" fmla="*/ 0 w 500"/>
                <a:gd name="T57" fmla="*/ 0 h 210"/>
                <a:gd name="T58" fmla="*/ 0 w 500"/>
                <a:gd name="T59" fmla="*/ 0 h 210"/>
                <a:gd name="T60" fmla="*/ 0 w 500"/>
                <a:gd name="T61" fmla="*/ 0 h 210"/>
                <a:gd name="T62" fmla="*/ 0 w 500"/>
                <a:gd name="T63" fmla="*/ 0 h 210"/>
                <a:gd name="T64" fmla="*/ 0 w 500"/>
                <a:gd name="T65" fmla="*/ 0 h 210"/>
                <a:gd name="T66" fmla="*/ 0 w 500"/>
                <a:gd name="T67" fmla="*/ 0 h 210"/>
                <a:gd name="T68" fmla="*/ 0 w 500"/>
                <a:gd name="T69" fmla="*/ 0 h 21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00"/>
                <a:gd name="T106" fmla="*/ 0 h 210"/>
                <a:gd name="T107" fmla="*/ 500 w 500"/>
                <a:gd name="T108" fmla="*/ 210 h 21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00" h="210">
                  <a:moveTo>
                    <a:pt x="500" y="4"/>
                  </a:moveTo>
                  <a:lnTo>
                    <a:pt x="482" y="29"/>
                  </a:lnTo>
                  <a:lnTo>
                    <a:pt x="462" y="53"/>
                  </a:lnTo>
                  <a:lnTo>
                    <a:pt x="438" y="75"/>
                  </a:lnTo>
                  <a:lnTo>
                    <a:pt x="415" y="97"/>
                  </a:lnTo>
                  <a:lnTo>
                    <a:pt x="390" y="116"/>
                  </a:lnTo>
                  <a:lnTo>
                    <a:pt x="363" y="133"/>
                  </a:lnTo>
                  <a:lnTo>
                    <a:pt x="335" y="150"/>
                  </a:lnTo>
                  <a:lnTo>
                    <a:pt x="306" y="164"/>
                  </a:lnTo>
                  <a:lnTo>
                    <a:pt x="277" y="177"/>
                  </a:lnTo>
                  <a:lnTo>
                    <a:pt x="246" y="189"/>
                  </a:lnTo>
                  <a:lnTo>
                    <a:pt x="211" y="196"/>
                  </a:lnTo>
                  <a:lnTo>
                    <a:pt x="178" y="204"/>
                  </a:lnTo>
                  <a:lnTo>
                    <a:pt x="146" y="208"/>
                  </a:lnTo>
                  <a:lnTo>
                    <a:pt x="109" y="210"/>
                  </a:lnTo>
                  <a:lnTo>
                    <a:pt x="73" y="210"/>
                  </a:lnTo>
                  <a:lnTo>
                    <a:pt x="37" y="209"/>
                  </a:lnTo>
                  <a:lnTo>
                    <a:pt x="0" y="196"/>
                  </a:lnTo>
                  <a:lnTo>
                    <a:pt x="36" y="199"/>
                  </a:lnTo>
                  <a:lnTo>
                    <a:pt x="71" y="200"/>
                  </a:lnTo>
                  <a:lnTo>
                    <a:pt x="108" y="200"/>
                  </a:lnTo>
                  <a:lnTo>
                    <a:pt x="142" y="198"/>
                  </a:lnTo>
                  <a:lnTo>
                    <a:pt x="178" y="192"/>
                  </a:lnTo>
                  <a:lnTo>
                    <a:pt x="214" y="185"/>
                  </a:lnTo>
                  <a:lnTo>
                    <a:pt x="249" y="177"/>
                  </a:lnTo>
                  <a:lnTo>
                    <a:pt x="282" y="165"/>
                  </a:lnTo>
                  <a:lnTo>
                    <a:pt x="315" y="151"/>
                  </a:lnTo>
                  <a:lnTo>
                    <a:pt x="347" y="136"/>
                  </a:lnTo>
                  <a:lnTo>
                    <a:pt x="377" y="119"/>
                  </a:lnTo>
                  <a:lnTo>
                    <a:pt x="405" y="100"/>
                  </a:lnTo>
                  <a:lnTo>
                    <a:pt x="432" y="78"/>
                  </a:lnTo>
                  <a:lnTo>
                    <a:pt x="457" y="53"/>
                  </a:lnTo>
                  <a:lnTo>
                    <a:pt x="478" y="28"/>
                  </a:lnTo>
                  <a:lnTo>
                    <a:pt x="499" y="0"/>
                  </a:lnTo>
                  <a:lnTo>
                    <a:pt x="500" y="4"/>
                  </a:lnTo>
                  <a:close/>
                </a:path>
              </a:pathLst>
            </a:custGeom>
            <a:solidFill>
              <a:srgbClr val="FFFFFF"/>
            </a:solidFill>
            <a:ln w="9525">
              <a:noFill/>
              <a:round/>
              <a:headEnd/>
              <a:tailEnd/>
            </a:ln>
          </p:spPr>
          <p:txBody>
            <a:bodyPr/>
            <a:lstStyle/>
            <a:p>
              <a:endParaRPr lang="en-US"/>
            </a:p>
          </p:txBody>
        </p:sp>
        <p:sp>
          <p:nvSpPr>
            <p:cNvPr id="35895" name="Freeform 56"/>
            <p:cNvSpPr>
              <a:spLocks/>
            </p:cNvSpPr>
            <p:nvPr/>
          </p:nvSpPr>
          <p:spPr bwMode="auto">
            <a:xfrm>
              <a:off x="863" y="1126"/>
              <a:ext cx="189" cy="49"/>
            </a:xfrm>
            <a:custGeom>
              <a:avLst/>
              <a:gdLst>
                <a:gd name="T0" fmla="*/ 0 w 757"/>
                <a:gd name="T1" fmla="*/ 0 h 289"/>
                <a:gd name="T2" fmla="*/ 0 w 757"/>
                <a:gd name="T3" fmla="*/ 0 h 289"/>
                <a:gd name="T4" fmla="*/ 0 w 757"/>
                <a:gd name="T5" fmla="*/ 0 h 289"/>
                <a:gd name="T6" fmla="*/ 0 w 757"/>
                <a:gd name="T7" fmla="*/ 0 h 289"/>
                <a:gd name="T8" fmla="*/ 0 w 757"/>
                <a:gd name="T9" fmla="*/ 0 h 289"/>
                <a:gd name="T10" fmla="*/ 0 w 757"/>
                <a:gd name="T11" fmla="*/ 0 h 289"/>
                <a:gd name="T12" fmla="*/ 0 w 757"/>
                <a:gd name="T13" fmla="*/ 0 h 289"/>
                <a:gd name="T14" fmla="*/ 0 w 757"/>
                <a:gd name="T15" fmla="*/ 0 h 289"/>
                <a:gd name="T16" fmla="*/ 0 w 757"/>
                <a:gd name="T17" fmla="*/ 0 h 289"/>
                <a:gd name="T18" fmla="*/ 0 w 757"/>
                <a:gd name="T19" fmla="*/ 0 h 289"/>
                <a:gd name="T20" fmla="*/ 0 w 757"/>
                <a:gd name="T21" fmla="*/ 0 h 289"/>
                <a:gd name="T22" fmla="*/ 0 w 757"/>
                <a:gd name="T23" fmla="*/ 0 h 289"/>
                <a:gd name="T24" fmla="*/ 0 w 757"/>
                <a:gd name="T25" fmla="*/ 0 h 289"/>
                <a:gd name="T26" fmla="*/ 0 w 757"/>
                <a:gd name="T27" fmla="*/ 0 h 289"/>
                <a:gd name="T28" fmla="*/ 0 w 757"/>
                <a:gd name="T29" fmla="*/ 0 h 289"/>
                <a:gd name="T30" fmla="*/ 0 w 757"/>
                <a:gd name="T31" fmla="*/ 0 h 289"/>
                <a:gd name="T32" fmla="*/ 0 w 757"/>
                <a:gd name="T33" fmla="*/ 0 h 289"/>
                <a:gd name="T34" fmla="*/ 0 w 757"/>
                <a:gd name="T35" fmla="*/ 0 h 289"/>
                <a:gd name="T36" fmla="*/ 0 w 757"/>
                <a:gd name="T37" fmla="*/ 0 h 289"/>
                <a:gd name="T38" fmla="*/ 0 w 757"/>
                <a:gd name="T39" fmla="*/ 0 h 289"/>
                <a:gd name="T40" fmla="*/ 0 w 757"/>
                <a:gd name="T41" fmla="*/ 0 h 289"/>
                <a:gd name="T42" fmla="*/ 0 w 757"/>
                <a:gd name="T43" fmla="*/ 0 h 289"/>
                <a:gd name="T44" fmla="*/ 0 w 757"/>
                <a:gd name="T45" fmla="*/ 0 h 289"/>
                <a:gd name="T46" fmla="*/ 0 w 757"/>
                <a:gd name="T47" fmla="*/ 0 h 289"/>
                <a:gd name="T48" fmla="*/ 0 w 757"/>
                <a:gd name="T49" fmla="*/ 0 h 289"/>
                <a:gd name="T50" fmla="*/ 0 w 757"/>
                <a:gd name="T51" fmla="*/ 0 h 289"/>
                <a:gd name="T52" fmla="*/ 0 w 757"/>
                <a:gd name="T53" fmla="*/ 0 h 289"/>
                <a:gd name="T54" fmla="*/ 0 w 757"/>
                <a:gd name="T55" fmla="*/ 0 h 289"/>
                <a:gd name="T56" fmla="*/ 0 w 757"/>
                <a:gd name="T57" fmla="*/ 0 h 289"/>
                <a:gd name="T58" fmla="*/ 0 w 757"/>
                <a:gd name="T59" fmla="*/ 0 h 289"/>
                <a:gd name="T60" fmla="*/ 0 w 757"/>
                <a:gd name="T61" fmla="*/ 0 h 289"/>
                <a:gd name="T62" fmla="*/ 0 w 757"/>
                <a:gd name="T63" fmla="*/ 0 h 289"/>
                <a:gd name="T64" fmla="*/ 0 w 757"/>
                <a:gd name="T65" fmla="*/ 0 h 289"/>
                <a:gd name="T66" fmla="*/ 0 w 757"/>
                <a:gd name="T67" fmla="*/ 0 h 289"/>
                <a:gd name="T68" fmla="*/ 0 w 757"/>
                <a:gd name="T69" fmla="*/ 0 h 289"/>
                <a:gd name="T70" fmla="*/ 0 w 757"/>
                <a:gd name="T71" fmla="*/ 0 h 289"/>
                <a:gd name="T72" fmla="*/ 0 w 757"/>
                <a:gd name="T73" fmla="*/ 0 h 289"/>
                <a:gd name="T74" fmla="*/ 0 w 757"/>
                <a:gd name="T75" fmla="*/ 0 h 289"/>
                <a:gd name="T76" fmla="*/ 0 w 757"/>
                <a:gd name="T77" fmla="*/ 0 h 289"/>
                <a:gd name="T78" fmla="*/ 0 w 757"/>
                <a:gd name="T79" fmla="*/ 0 h 289"/>
                <a:gd name="T80" fmla="*/ 0 w 757"/>
                <a:gd name="T81" fmla="*/ 0 h 289"/>
                <a:gd name="T82" fmla="*/ 0 w 757"/>
                <a:gd name="T83" fmla="*/ 0 h 28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757"/>
                <a:gd name="T127" fmla="*/ 0 h 289"/>
                <a:gd name="T128" fmla="*/ 757 w 757"/>
                <a:gd name="T129" fmla="*/ 289 h 28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757" h="289">
                  <a:moveTo>
                    <a:pt x="696" y="151"/>
                  </a:moveTo>
                  <a:lnTo>
                    <a:pt x="690" y="150"/>
                  </a:lnTo>
                  <a:lnTo>
                    <a:pt x="686" y="143"/>
                  </a:lnTo>
                  <a:lnTo>
                    <a:pt x="681" y="136"/>
                  </a:lnTo>
                  <a:lnTo>
                    <a:pt x="671" y="134"/>
                  </a:lnTo>
                  <a:lnTo>
                    <a:pt x="665" y="146"/>
                  </a:lnTo>
                  <a:lnTo>
                    <a:pt x="653" y="154"/>
                  </a:lnTo>
                  <a:lnTo>
                    <a:pt x="639" y="160"/>
                  </a:lnTo>
                  <a:lnTo>
                    <a:pt x="627" y="165"/>
                  </a:lnTo>
                  <a:lnTo>
                    <a:pt x="606" y="182"/>
                  </a:lnTo>
                  <a:lnTo>
                    <a:pt x="585" y="198"/>
                  </a:lnTo>
                  <a:lnTo>
                    <a:pt x="563" y="213"/>
                  </a:lnTo>
                  <a:lnTo>
                    <a:pt x="539" y="227"/>
                  </a:lnTo>
                  <a:lnTo>
                    <a:pt x="516" y="240"/>
                  </a:lnTo>
                  <a:lnTo>
                    <a:pt x="491" y="252"/>
                  </a:lnTo>
                  <a:lnTo>
                    <a:pt x="466" y="261"/>
                  </a:lnTo>
                  <a:lnTo>
                    <a:pt x="442" y="270"/>
                  </a:lnTo>
                  <a:lnTo>
                    <a:pt x="417" y="276"/>
                  </a:lnTo>
                  <a:lnTo>
                    <a:pt x="390" y="283"/>
                  </a:lnTo>
                  <a:lnTo>
                    <a:pt x="363" y="287"/>
                  </a:lnTo>
                  <a:lnTo>
                    <a:pt x="337" y="289"/>
                  </a:lnTo>
                  <a:lnTo>
                    <a:pt x="309" y="289"/>
                  </a:lnTo>
                  <a:lnTo>
                    <a:pt x="282" y="288"/>
                  </a:lnTo>
                  <a:lnTo>
                    <a:pt x="253" y="285"/>
                  </a:lnTo>
                  <a:lnTo>
                    <a:pt x="225" y="279"/>
                  </a:lnTo>
                  <a:lnTo>
                    <a:pt x="189" y="267"/>
                  </a:lnTo>
                  <a:lnTo>
                    <a:pt x="153" y="252"/>
                  </a:lnTo>
                  <a:lnTo>
                    <a:pt x="122" y="230"/>
                  </a:lnTo>
                  <a:lnTo>
                    <a:pt x="90" y="207"/>
                  </a:lnTo>
                  <a:lnTo>
                    <a:pt x="64" y="180"/>
                  </a:lnTo>
                  <a:lnTo>
                    <a:pt x="40" y="153"/>
                  </a:lnTo>
                  <a:lnTo>
                    <a:pt x="17" y="123"/>
                  </a:lnTo>
                  <a:lnTo>
                    <a:pt x="0" y="96"/>
                  </a:lnTo>
                  <a:lnTo>
                    <a:pt x="10" y="105"/>
                  </a:lnTo>
                  <a:lnTo>
                    <a:pt x="17" y="118"/>
                  </a:lnTo>
                  <a:lnTo>
                    <a:pt x="24" y="131"/>
                  </a:lnTo>
                  <a:lnTo>
                    <a:pt x="33" y="142"/>
                  </a:lnTo>
                  <a:lnTo>
                    <a:pt x="48" y="160"/>
                  </a:lnTo>
                  <a:lnTo>
                    <a:pt x="65" y="177"/>
                  </a:lnTo>
                  <a:lnTo>
                    <a:pt x="84" y="192"/>
                  </a:lnTo>
                  <a:lnTo>
                    <a:pt x="104" y="207"/>
                  </a:lnTo>
                  <a:lnTo>
                    <a:pt x="126" y="220"/>
                  </a:lnTo>
                  <a:lnTo>
                    <a:pt x="147" y="228"/>
                  </a:lnTo>
                  <a:lnTo>
                    <a:pt x="169" y="239"/>
                  </a:lnTo>
                  <a:lnTo>
                    <a:pt x="191" y="247"/>
                  </a:lnTo>
                  <a:lnTo>
                    <a:pt x="217" y="253"/>
                  </a:lnTo>
                  <a:lnTo>
                    <a:pt x="241" y="258"/>
                  </a:lnTo>
                  <a:lnTo>
                    <a:pt x="266" y="262"/>
                  </a:lnTo>
                  <a:lnTo>
                    <a:pt x="293" y="263"/>
                  </a:lnTo>
                  <a:lnTo>
                    <a:pt x="317" y="266"/>
                  </a:lnTo>
                  <a:lnTo>
                    <a:pt x="343" y="266"/>
                  </a:lnTo>
                  <a:lnTo>
                    <a:pt x="368" y="263"/>
                  </a:lnTo>
                  <a:lnTo>
                    <a:pt x="395" y="261"/>
                  </a:lnTo>
                  <a:lnTo>
                    <a:pt x="425" y="253"/>
                  </a:lnTo>
                  <a:lnTo>
                    <a:pt x="453" y="243"/>
                  </a:lnTo>
                  <a:lnTo>
                    <a:pt x="482" y="233"/>
                  </a:lnTo>
                  <a:lnTo>
                    <a:pt x="508" y="222"/>
                  </a:lnTo>
                  <a:lnTo>
                    <a:pt x="533" y="209"/>
                  </a:lnTo>
                  <a:lnTo>
                    <a:pt x="558" y="195"/>
                  </a:lnTo>
                  <a:lnTo>
                    <a:pt x="584" y="180"/>
                  </a:lnTo>
                  <a:lnTo>
                    <a:pt x="608" y="161"/>
                  </a:lnTo>
                  <a:lnTo>
                    <a:pt x="619" y="155"/>
                  </a:lnTo>
                  <a:lnTo>
                    <a:pt x="632" y="149"/>
                  </a:lnTo>
                  <a:lnTo>
                    <a:pt x="643" y="141"/>
                  </a:lnTo>
                  <a:lnTo>
                    <a:pt x="653" y="132"/>
                  </a:lnTo>
                  <a:lnTo>
                    <a:pt x="663" y="122"/>
                  </a:lnTo>
                  <a:lnTo>
                    <a:pt x="671" y="111"/>
                  </a:lnTo>
                  <a:lnTo>
                    <a:pt x="681" y="101"/>
                  </a:lnTo>
                  <a:lnTo>
                    <a:pt x="690" y="91"/>
                  </a:lnTo>
                  <a:lnTo>
                    <a:pt x="700" y="82"/>
                  </a:lnTo>
                  <a:lnTo>
                    <a:pt x="708" y="70"/>
                  </a:lnTo>
                  <a:lnTo>
                    <a:pt x="716" y="59"/>
                  </a:lnTo>
                  <a:lnTo>
                    <a:pt x="724" y="48"/>
                  </a:lnTo>
                  <a:lnTo>
                    <a:pt x="732" y="35"/>
                  </a:lnTo>
                  <a:lnTo>
                    <a:pt x="739" y="24"/>
                  </a:lnTo>
                  <a:lnTo>
                    <a:pt x="747" y="11"/>
                  </a:lnTo>
                  <a:lnTo>
                    <a:pt x="754" y="0"/>
                  </a:lnTo>
                  <a:lnTo>
                    <a:pt x="757" y="21"/>
                  </a:lnTo>
                  <a:lnTo>
                    <a:pt x="754" y="40"/>
                  </a:lnTo>
                  <a:lnTo>
                    <a:pt x="748" y="60"/>
                  </a:lnTo>
                  <a:lnTo>
                    <a:pt x="742" y="80"/>
                  </a:lnTo>
                  <a:lnTo>
                    <a:pt x="729" y="98"/>
                  </a:lnTo>
                  <a:lnTo>
                    <a:pt x="719" y="116"/>
                  </a:lnTo>
                  <a:lnTo>
                    <a:pt x="708" y="134"/>
                  </a:lnTo>
                  <a:lnTo>
                    <a:pt x="696" y="151"/>
                  </a:lnTo>
                  <a:close/>
                </a:path>
              </a:pathLst>
            </a:custGeom>
            <a:solidFill>
              <a:srgbClr val="FFFFFF"/>
            </a:solidFill>
            <a:ln w="9525">
              <a:noFill/>
              <a:round/>
              <a:headEnd/>
              <a:tailEnd/>
            </a:ln>
          </p:spPr>
          <p:txBody>
            <a:bodyPr/>
            <a:lstStyle/>
            <a:p>
              <a:endParaRPr lang="en-US"/>
            </a:p>
          </p:txBody>
        </p:sp>
        <p:sp>
          <p:nvSpPr>
            <p:cNvPr id="35896" name="Freeform 57"/>
            <p:cNvSpPr>
              <a:spLocks/>
            </p:cNvSpPr>
            <p:nvPr/>
          </p:nvSpPr>
          <p:spPr bwMode="auto">
            <a:xfrm>
              <a:off x="893" y="1127"/>
              <a:ext cx="1" cy="1"/>
            </a:xfrm>
            <a:custGeom>
              <a:avLst/>
              <a:gdLst>
                <a:gd name="T0" fmla="*/ 0 w 6"/>
                <a:gd name="T1" fmla="*/ 0 h 7"/>
                <a:gd name="T2" fmla="*/ 0 w 6"/>
                <a:gd name="T3" fmla="*/ 0 h 7"/>
                <a:gd name="T4" fmla="*/ 0 w 6"/>
                <a:gd name="T5" fmla="*/ 0 h 7"/>
                <a:gd name="T6" fmla="*/ 0 w 6"/>
                <a:gd name="T7" fmla="*/ 0 h 7"/>
                <a:gd name="T8" fmla="*/ 0 60000 65536"/>
                <a:gd name="T9" fmla="*/ 0 60000 65536"/>
                <a:gd name="T10" fmla="*/ 0 60000 65536"/>
                <a:gd name="T11" fmla="*/ 0 60000 65536"/>
                <a:gd name="T12" fmla="*/ 0 w 6"/>
                <a:gd name="T13" fmla="*/ 0 h 7"/>
                <a:gd name="T14" fmla="*/ 6 w 6"/>
                <a:gd name="T15" fmla="*/ 7 h 7"/>
              </a:gdLst>
              <a:ahLst/>
              <a:cxnLst>
                <a:cxn ang="T8">
                  <a:pos x="T0" y="T1"/>
                </a:cxn>
                <a:cxn ang="T9">
                  <a:pos x="T2" y="T3"/>
                </a:cxn>
                <a:cxn ang="T10">
                  <a:pos x="T4" y="T5"/>
                </a:cxn>
                <a:cxn ang="T11">
                  <a:pos x="T6" y="T7"/>
                </a:cxn>
              </a:cxnLst>
              <a:rect l="T12" t="T13" r="T14" b="T15"/>
              <a:pathLst>
                <a:path w="6" h="7">
                  <a:moveTo>
                    <a:pt x="6" y="7"/>
                  </a:moveTo>
                  <a:lnTo>
                    <a:pt x="0" y="0"/>
                  </a:lnTo>
                  <a:lnTo>
                    <a:pt x="6" y="0"/>
                  </a:lnTo>
                  <a:lnTo>
                    <a:pt x="6" y="7"/>
                  </a:lnTo>
                  <a:close/>
                </a:path>
              </a:pathLst>
            </a:custGeom>
            <a:solidFill>
              <a:srgbClr val="4040FF"/>
            </a:solidFill>
            <a:ln w="9525">
              <a:noFill/>
              <a:round/>
              <a:headEnd/>
              <a:tailEnd/>
            </a:ln>
          </p:spPr>
          <p:txBody>
            <a:bodyPr/>
            <a:lstStyle/>
            <a:p>
              <a:endParaRPr lang="en-US"/>
            </a:p>
          </p:txBody>
        </p:sp>
        <p:sp>
          <p:nvSpPr>
            <p:cNvPr id="35897" name="Freeform 58"/>
            <p:cNvSpPr>
              <a:spLocks/>
            </p:cNvSpPr>
            <p:nvPr/>
          </p:nvSpPr>
          <p:spPr bwMode="auto">
            <a:xfrm>
              <a:off x="934" y="1129"/>
              <a:ext cx="35" cy="19"/>
            </a:xfrm>
            <a:custGeom>
              <a:avLst/>
              <a:gdLst>
                <a:gd name="T0" fmla="*/ 0 w 143"/>
                <a:gd name="T1" fmla="*/ 0 h 116"/>
                <a:gd name="T2" fmla="*/ 0 w 143"/>
                <a:gd name="T3" fmla="*/ 0 h 116"/>
                <a:gd name="T4" fmla="*/ 0 w 143"/>
                <a:gd name="T5" fmla="*/ 0 h 116"/>
                <a:gd name="T6" fmla="*/ 0 w 143"/>
                <a:gd name="T7" fmla="*/ 0 h 116"/>
                <a:gd name="T8" fmla="*/ 0 w 143"/>
                <a:gd name="T9" fmla="*/ 0 h 116"/>
                <a:gd name="T10" fmla="*/ 0 w 143"/>
                <a:gd name="T11" fmla="*/ 0 h 116"/>
                <a:gd name="T12" fmla="*/ 0 w 143"/>
                <a:gd name="T13" fmla="*/ 0 h 116"/>
                <a:gd name="T14" fmla="*/ 0 w 143"/>
                <a:gd name="T15" fmla="*/ 0 h 116"/>
                <a:gd name="T16" fmla="*/ 0 w 143"/>
                <a:gd name="T17" fmla="*/ 0 h 116"/>
                <a:gd name="T18" fmla="*/ 0 w 143"/>
                <a:gd name="T19" fmla="*/ 0 h 116"/>
                <a:gd name="T20" fmla="*/ 0 w 143"/>
                <a:gd name="T21" fmla="*/ 0 h 116"/>
                <a:gd name="T22" fmla="*/ 0 w 143"/>
                <a:gd name="T23" fmla="*/ 0 h 116"/>
                <a:gd name="T24" fmla="*/ 0 w 143"/>
                <a:gd name="T25" fmla="*/ 0 h 116"/>
                <a:gd name="T26" fmla="*/ 0 w 143"/>
                <a:gd name="T27" fmla="*/ 0 h 116"/>
                <a:gd name="T28" fmla="*/ 0 w 143"/>
                <a:gd name="T29" fmla="*/ 0 h 116"/>
                <a:gd name="T30" fmla="*/ 0 w 143"/>
                <a:gd name="T31" fmla="*/ 0 h 116"/>
                <a:gd name="T32" fmla="*/ 0 w 143"/>
                <a:gd name="T33" fmla="*/ 0 h 116"/>
                <a:gd name="T34" fmla="*/ 0 w 143"/>
                <a:gd name="T35" fmla="*/ 0 h 116"/>
                <a:gd name="T36" fmla="*/ 0 w 143"/>
                <a:gd name="T37" fmla="*/ 0 h 116"/>
                <a:gd name="T38" fmla="*/ 0 w 143"/>
                <a:gd name="T39" fmla="*/ 0 h 116"/>
                <a:gd name="T40" fmla="*/ 0 w 143"/>
                <a:gd name="T41" fmla="*/ 0 h 116"/>
                <a:gd name="T42" fmla="*/ 0 w 143"/>
                <a:gd name="T43" fmla="*/ 0 h 116"/>
                <a:gd name="T44" fmla="*/ 0 w 143"/>
                <a:gd name="T45" fmla="*/ 0 h 116"/>
                <a:gd name="T46" fmla="*/ 0 w 143"/>
                <a:gd name="T47" fmla="*/ 0 h 116"/>
                <a:gd name="T48" fmla="*/ 0 w 143"/>
                <a:gd name="T49" fmla="*/ 0 h 116"/>
                <a:gd name="T50" fmla="*/ 0 w 143"/>
                <a:gd name="T51" fmla="*/ 0 h 116"/>
                <a:gd name="T52" fmla="*/ 0 w 143"/>
                <a:gd name="T53" fmla="*/ 0 h 116"/>
                <a:gd name="T54" fmla="*/ 0 w 143"/>
                <a:gd name="T55" fmla="*/ 0 h 116"/>
                <a:gd name="T56" fmla="*/ 0 w 143"/>
                <a:gd name="T57" fmla="*/ 0 h 116"/>
                <a:gd name="T58" fmla="*/ 0 w 143"/>
                <a:gd name="T59" fmla="*/ 0 h 116"/>
                <a:gd name="T60" fmla="*/ 0 w 143"/>
                <a:gd name="T61" fmla="*/ 0 h 116"/>
                <a:gd name="T62" fmla="*/ 0 w 143"/>
                <a:gd name="T63" fmla="*/ 0 h 116"/>
                <a:gd name="T64" fmla="*/ 0 w 143"/>
                <a:gd name="T65" fmla="*/ 0 h 11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43"/>
                <a:gd name="T100" fmla="*/ 0 h 116"/>
                <a:gd name="T101" fmla="*/ 143 w 143"/>
                <a:gd name="T102" fmla="*/ 116 h 11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43" h="116">
                  <a:moveTo>
                    <a:pt x="138" y="23"/>
                  </a:moveTo>
                  <a:lnTo>
                    <a:pt x="143" y="44"/>
                  </a:lnTo>
                  <a:lnTo>
                    <a:pt x="138" y="63"/>
                  </a:lnTo>
                  <a:lnTo>
                    <a:pt x="127" y="81"/>
                  </a:lnTo>
                  <a:lnTo>
                    <a:pt x="116" y="98"/>
                  </a:lnTo>
                  <a:lnTo>
                    <a:pt x="107" y="103"/>
                  </a:lnTo>
                  <a:lnTo>
                    <a:pt x="100" y="107"/>
                  </a:lnTo>
                  <a:lnTo>
                    <a:pt x="90" y="112"/>
                  </a:lnTo>
                  <a:lnTo>
                    <a:pt x="79" y="115"/>
                  </a:lnTo>
                  <a:lnTo>
                    <a:pt x="68" y="116"/>
                  </a:lnTo>
                  <a:lnTo>
                    <a:pt x="58" y="116"/>
                  </a:lnTo>
                  <a:lnTo>
                    <a:pt x="48" y="116"/>
                  </a:lnTo>
                  <a:lnTo>
                    <a:pt x="38" y="115"/>
                  </a:lnTo>
                  <a:lnTo>
                    <a:pt x="20" y="107"/>
                  </a:lnTo>
                  <a:lnTo>
                    <a:pt x="10" y="95"/>
                  </a:lnTo>
                  <a:lnTo>
                    <a:pt x="3" y="80"/>
                  </a:lnTo>
                  <a:lnTo>
                    <a:pt x="1" y="63"/>
                  </a:lnTo>
                  <a:lnTo>
                    <a:pt x="0" y="53"/>
                  </a:lnTo>
                  <a:lnTo>
                    <a:pt x="3" y="44"/>
                  </a:lnTo>
                  <a:lnTo>
                    <a:pt x="6" y="35"/>
                  </a:lnTo>
                  <a:lnTo>
                    <a:pt x="14" y="27"/>
                  </a:lnTo>
                  <a:lnTo>
                    <a:pt x="21" y="19"/>
                  </a:lnTo>
                  <a:lnTo>
                    <a:pt x="31" y="13"/>
                  </a:lnTo>
                  <a:lnTo>
                    <a:pt x="39" y="8"/>
                  </a:lnTo>
                  <a:lnTo>
                    <a:pt x="49" y="5"/>
                  </a:lnTo>
                  <a:lnTo>
                    <a:pt x="60" y="5"/>
                  </a:lnTo>
                  <a:lnTo>
                    <a:pt x="74" y="4"/>
                  </a:lnTo>
                  <a:lnTo>
                    <a:pt x="90" y="1"/>
                  </a:lnTo>
                  <a:lnTo>
                    <a:pt x="102" y="0"/>
                  </a:lnTo>
                  <a:lnTo>
                    <a:pt x="115" y="0"/>
                  </a:lnTo>
                  <a:lnTo>
                    <a:pt x="126" y="2"/>
                  </a:lnTo>
                  <a:lnTo>
                    <a:pt x="133" y="11"/>
                  </a:lnTo>
                  <a:lnTo>
                    <a:pt x="138" y="23"/>
                  </a:lnTo>
                  <a:close/>
                </a:path>
              </a:pathLst>
            </a:custGeom>
            <a:solidFill>
              <a:srgbClr val="FFFFFF"/>
            </a:solidFill>
            <a:ln w="9525">
              <a:noFill/>
              <a:round/>
              <a:headEnd/>
              <a:tailEnd/>
            </a:ln>
          </p:spPr>
          <p:txBody>
            <a:bodyPr/>
            <a:lstStyle/>
            <a:p>
              <a:endParaRPr lang="en-US"/>
            </a:p>
          </p:txBody>
        </p:sp>
        <p:sp>
          <p:nvSpPr>
            <p:cNvPr id="35898" name="Freeform 59"/>
            <p:cNvSpPr>
              <a:spLocks/>
            </p:cNvSpPr>
            <p:nvPr/>
          </p:nvSpPr>
          <p:spPr bwMode="auto">
            <a:xfrm>
              <a:off x="984" y="1129"/>
              <a:ext cx="5" cy="6"/>
            </a:xfrm>
            <a:custGeom>
              <a:avLst/>
              <a:gdLst>
                <a:gd name="T0" fmla="*/ 0 w 22"/>
                <a:gd name="T1" fmla="*/ 0 h 33"/>
                <a:gd name="T2" fmla="*/ 0 w 22"/>
                <a:gd name="T3" fmla="*/ 0 h 33"/>
                <a:gd name="T4" fmla="*/ 0 w 22"/>
                <a:gd name="T5" fmla="*/ 0 h 33"/>
                <a:gd name="T6" fmla="*/ 0 w 22"/>
                <a:gd name="T7" fmla="*/ 0 h 33"/>
                <a:gd name="T8" fmla="*/ 0 w 22"/>
                <a:gd name="T9" fmla="*/ 0 h 33"/>
                <a:gd name="T10" fmla="*/ 0 w 22"/>
                <a:gd name="T11" fmla="*/ 0 h 33"/>
                <a:gd name="T12" fmla="*/ 0 w 22"/>
                <a:gd name="T13" fmla="*/ 0 h 33"/>
                <a:gd name="T14" fmla="*/ 0 w 22"/>
                <a:gd name="T15" fmla="*/ 0 h 33"/>
                <a:gd name="T16" fmla="*/ 0 w 22"/>
                <a:gd name="T17" fmla="*/ 0 h 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
                <a:gd name="T28" fmla="*/ 0 h 33"/>
                <a:gd name="T29" fmla="*/ 22 w 22"/>
                <a:gd name="T30" fmla="*/ 33 h 3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 h="33">
                  <a:moveTo>
                    <a:pt x="5" y="33"/>
                  </a:moveTo>
                  <a:lnTo>
                    <a:pt x="0" y="24"/>
                  </a:lnTo>
                  <a:lnTo>
                    <a:pt x="2" y="15"/>
                  </a:lnTo>
                  <a:lnTo>
                    <a:pt x="10" y="6"/>
                  </a:lnTo>
                  <a:lnTo>
                    <a:pt x="21" y="0"/>
                  </a:lnTo>
                  <a:lnTo>
                    <a:pt x="22" y="9"/>
                  </a:lnTo>
                  <a:lnTo>
                    <a:pt x="17" y="16"/>
                  </a:lnTo>
                  <a:lnTo>
                    <a:pt x="10" y="24"/>
                  </a:lnTo>
                  <a:lnTo>
                    <a:pt x="5" y="33"/>
                  </a:lnTo>
                  <a:close/>
                </a:path>
              </a:pathLst>
            </a:custGeom>
            <a:solidFill>
              <a:srgbClr val="4040FF"/>
            </a:solidFill>
            <a:ln w="9525">
              <a:noFill/>
              <a:round/>
              <a:headEnd/>
              <a:tailEnd/>
            </a:ln>
          </p:spPr>
          <p:txBody>
            <a:bodyPr/>
            <a:lstStyle/>
            <a:p>
              <a:endParaRPr lang="en-US"/>
            </a:p>
          </p:txBody>
        </p:sp>
        <p:sp>
          <p:nvSpPr>
            <p:cNvPr id="35899" name="Freeform 60"/>
            <p:cNvSpPr>
              <a:spLocks/>
            </p:cNvSpPr>
            <p:nvPr/>
          </p:nvSpPr>
          <p:spPr bwMode="auto">
            <a:xfrm>
              <a:off x="949" y="1140"/>
              <a:ext cx="3" cy="2"/>
            </a:xfrm>
            <a:custGeom>
              <a:avLst/>
              <a:gdLst>
                <a:gd name="T0" fmla="*/ 0 w 14"/>
                <a:gd name="T1" fmla="*/ 0 h 9"/>
                <a:gd name="T2" fmla="*/ 0 w 14"/>
                <a:gd name="T3" fmla="*/ 0 h 9"/>
                <a:gd name="T4" fmla="*/ 0 w 14"/>
                <a:gd name="T5" fmla="*/ 0 h 9"/>
                <a:gd name="T6" fmla="*/ 0 w 14"/>
                <a:gd name="T7" fmla="*/ 0 h 9"/>
                <a:gd name="T8" fmla="*/ 0 w 14"/>
                <a:gd name="T9" fmla="*/ 0 h 9"/>
                <a:gd name="T10" fmla="*/ 0 w 14"/>
                <a:gd name="T11" fmla="*/ 0 h 9"/>
                <a:gd name="T12" fmla="*/ 0 w 14"/>
                <a:gd name="T13" fmla="*/ 0 h 9"/>
                <a:gd name="T14" fmla="*/ 0 w 14"/>
                <a:gd name="T15" fmla="*/ 0 h 9"/>
                <a:gd name="T16" fmla="*/ 0 w 14"/>
                <a:gd name="T17" fmla="*/ 0 h 9"/>
                <a:gd name="T18" fmla="*/ 0 w 14"/>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9"/>
                <a:gd name="T32" fmla="*/ 14 w 14"/>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9">
                  <a:moveTo>
                    <a:pt x="14" y="4"/>
                  </a:moveTo>
                  <a:lnTo>
                    <a:pt x="14" y="9"/>
                  </a:lnTo>
                  <a:lnTo>
                    <a:pt x="9" y="8"/>
                  </a:lnTo>
                  <a:lnTo>
                    <a:pt x="4" y="8"/>
                  </a:lnTo>
                  <a:lnTo>
                    <a:pt x="0" y="5"/>
                  </a:lnTo>
                  <a:lnTo>
                    <a:pt x="3" y="0"/>
                  </a:lnTo>
                  <a:lnTo>
                    <a:pt x="7" y="0"/>
                  </a:lnTo>
                  <a:lnTo>
                    <a:pt x="9" y="0"/>
                  </a:lnTo>
                  <a:lnTo>
                    <a:pt x="13" y="1"/>
                  </a:lnTo>
                  <a:lnTo>
                    <a:pt x="14" y="4"/>
                  </a:lnTo>
                  <a:close/>
                </a:path>
              </a:pathLst>
            </a:custGeom>
            <a:solidFill>
              <a:srgbClr val="4040FF"/>
            </a:solidFill>
            <a:ln w="9525">
              <a:noFill/>
              <a:round/>
              <a:headEnd/>
              <a:tailEnd/>
            </a:ln>
          </p:spPr>
          <p:txBody>
            <a:bodyPr/>
            <a:lstStyle/>
            <a:p>
              <a:endParaRPr lang="en-US"/>
            </a:p>
          </p:txBody>
        </p:sp>
        <p:sp>
          <p:nvSpPr>
            <p:cNvPr id="35900" name="Freeform 61"/>
            <p:cNvSpPr>
              <a:spLocks/>
            </p:cNvSpPr>
            <p:nvPr/>
          </p:nvSpPr>
          <p:spPr bwMode="auto">
            <a:xfrm>
              <a:off x="740" y="1159"/>
              <a:ext cx="3" cy="1"/>
            </a:xfrm>
            <a:custGeom>
              <a:avLst/>
              <a:gdLst>
                <a:gd name="T0" fmla="*/ 0 w 11"/>
                <a:gd name="T1" fmla="*/ 0 h 4"/>
                <a:gd name="T2" fmla="*/ 0 w 11"/>
                <a:gd name="T3" fmla="*/ 0 h 4"/>
                <a:gd name="T4" fmla="*/ 0 w 11"/>
                <a:gd name="T5" fmla="*/ 0 h 4"/>
                <a:gd name="T6" fmla="*/ 0 60000 65536"/>
                <a:gd name="T7" fmla="*/ 0 60000 65536"/>
                <a:gd name="T8" fmla="*/ 0 60000 65536"/>
                <a:gd name="T9" fmla="*/ 0 w 11"/>
                <a:gd name="T10" fmla="*/ 0 h 4"/>
                <a:gd name="T11" fmla="*/ 11 w 11"/>
                <a:gd name="T12" fmla="*/ 4 h 4"/>
              </a:gdLst>
              <a:ahLst/>
              <a:cxnLst>
                <a:cxn ang="T6">
                  <a:pos x="T0" y="T1"/>
                </a:cxn>
                <a:cxn ang="T7">
                  <a:pos x="T2" y="T3"/>
                </a:cxn>
                <a:cxn ang="T8">
                  <a:pos x="T4" y="T5"/>
                </a:cxn>
              </a:cxnLst>
              <a:rect l="T9" t="T10" r="T11" b="T12"/>
              <a:pathLst>
                <a:path w="11" h="4">
                  <a:moveTo>
                    <a:pt x="0" y="0"/>
                  </a:moveTo>
                  <a:lnTo>
                    <a:pt x="11" y="4"/>
                  </a:lnTo>
                  <a:lnTo>
                    <a:pt x="0" y="0"/>
                  </a:lnTo>
                  <a:close/>
                </a:path>
              </a:pathLst>
            </a:custGeom>
            <a:solidFill>
              <a:srgbClr val="FFFFFF"/>
            </a:solidFill>
            <a:ln w="9525">
              <a:noFill/>
              <a:round/>
              <a:headEnd/>
              <a:tailEnd/>
            </a:ln>
          </p:spPr>
          <p:txBody>
            <a:bodyPr/>
            <a:lstStyle/>
            <a:p>
              <a:endParaRPr lang="en-US"/>
            </a:p>
          </p:txBody>
        </p:sp>
        <p:sp>
          <p:nvSpPr>
            <p:cNvPr id="35901" name="Freeform 62"/>
            <p:cNvSpPr>
              <a:spLocks/>
            </p:cNvSpPr>
            <p:nvPr/>
          </p:nvSpPr>
          <p:spPr bwMode="auto">
            <a:xfrm>
              <a:off x="749" y="1161"/>
              <a:ext cx="4" cy="1"/>
            </a:xfrm>
            <a:custGeom>
              <a:avLst/>
              <a:gdLst>
                <a:gd name="T0" fmla="*/ 0 w 15"/>
                <a:gd name="T1" fmla="*/ 0 h 1"/>
                <a:gd name="T2" fmla="*/ 0 w 15"/>
                <a:gd name="T3" fmla="*/ 0 h 1"/>
                <a:gd name="T4" fmla="*/ 0 w 15"/>
                <a:gd name="T5" fmla="*/ 0 h 1"/>
                <a:gd name="T6" fmla="*/ 0 60000 65536"/>
                <a:gd name="T7" fmla="*/ 0 60000 65536"/>
                <a:gd name="T8" fmla="*/ 0 60000 65536"/>
                <a:gd name="T9" fmla="*/ 0 w 15"/>
                <a:gd name="T10" fmla="*/ 0 h 1"/>
                <a:gd name="T11" fmla="*/ 15 w 15"/>
                <a:gd name="T12" fmla="*/ 1 h 1"/>
              </a:gdLst>
              <a:ahLst/>
              <a:cxnLst>
                <a:cxn ang="T6">
                  <a:pos x="T0" y="T1"/>
                </a:cxn>
                <a:cxn ang="T7">
                  <a:pos x="T2" y="T3"/>
                </a:cxn>
                <a:cxn ang="T8">
                  <a:pos x="T4" y="T5"/>
                </a:cxn>
              </a:cxnLst>
              <a:rect l="T9" t="T10" r="T11" b="T12"/>
              <a:pathLst>
                <a:path w="15" h="1">
                  <a:moveTo>
                    <a:pt x="0" y="0"/>
                  </a:moveTo>
                  <a:lnTo>
                    <a:pt x="15" y="0"/>
                  </a:lnTo>
                  <a:lnTo>
                    <a:pt x="0" y="0"/>
                  </a:lnTo>
                  <a:close/>
                </a:path>
              </a:pathLst>
            </a:custGeom>
            <a:solidFill>
              <a:srgbClr val="FFFFFF"/>
            </a:solidFill>
            <a:ln w="9525">
              <a:noFill/>
              <a:round/>
              <a:headEnd/>
              <a:tailEnd/>
            </a:ln>
          </p:spPr>
          <p:txBody>
            <a:bodyPr/>
            <a:lstStyle/>
            <a:p>
              <a:endParaRPr lang="en-US"/>
            </a:p>
          </p:txBody>
        </p:sp>
        <p:sp>
          <p:nvSpPr>
            <p:cNvPr id="35902" name="Freeform 63"/>
            <p:cNvSpPr>
              <a:spLocks/>
            </p:cNvSpPr>
            <p:nvPr/>
          </p:nvSpPr>
          <p:spPr bwMode="auto">
            <a:xfrm>
              <a:off x="752" y="1193"/>
              <a:ext cx="43" cy="6"/>
            </a:xfrm>
            <a:custGeom>
              <a:avLst/>
              <a:gdLst>
                <a:gd name="T0" fmla="*/ 0 w 172"/>
                <a:gd name="T1" fmla="*/ 0 h 33"/>
                <a:gd name="T2" fmla="*/ 0 w 172"/>
                <a:gd name="T3" fmla="*/ 0 h 33"/>
                <a:gd name="T4" fmla="*/ 0 w 172"/>
                <a:gd name="T5" fmla="*/ 0 h 33"/>
                <a:gd name="T6" fmla="*/ 0 w 172"/>
                <a:gd name="T7" fmla="*/ 0 h 33"/>
                <a:gd name="T8" fmla="*/ 0 w 172"/>
                <a:gd name="T9" fmla="*/ 0 h 33"/>
                <a:gd name="T10" fmla="*/ 0 w 172"/>
                <a:gd name="T11" fmla="*/ 0 h 33"/>
                <a:gd name="T12" fmla="*/ 0 w 172"/>
                <a:gd name="T13" fmla="*/ 0 h 33"/>
                <a:gd name="T14" fmla="*/ 0 w 172"/>
                <a:gd name="T15" fmla="*/ 0 h 33"/>
                <a:gd name="T16" fmla="*/ 0 w 172"/>
                <a:gd name="T17" fmla="*/ 0 h 33"/>
                <a:gd name="T18" fmla="*/ 0 w 172"/>
                <a:gd name="T19" fmla="*/ 0 h 33"/>
                <a:gd name="T20" fmla="*/ 0 w 172"/>
                <a:gd name="T21" fmla="*/ 0 h 33"/>
                <a:gd name="T22" fmla="*/ 0 w 172"/>
                <a:gd name="T23" fmla="*/ 0 h 33"/>
                <a:gd name="T24" fmla="*/ 0 w 172"/>
                <a:gd name="T25" fmla="*/ 0 h 33"/>
                <a:gd name="T26" fmla="*/ 0 w 172"/>
                <a:gd name="T27" fmla="*/ 0 h 33"/>
                <a:gd name="T28" fmla="*/ 0 w 172"/>
                <a:gd name="T29" fmla="*/ 0 h 33"/>
                <a:gd name="T30" fmla="*/ 0 w 172"/>
                <a:gd name="T31" fmla="*/ 0 h 33"/>
                <a:gd name="T32" fmla="*/ 0 w 172"/>
                <a:gd name="T33" fmla="*/ 0 h 33"/>
                <a:gd name="T34" fmla="*/ 0 w 172"/>
                <a:gd name="T35" fmla="*/ 0 h 33"/>
                <a:gd name="T36" fmla="*/ 0 w 172"/>
                <a:gd name="T37" fmla="*/ 0 h 33"/>
                <a:gd name="T38" fmla="*/ 0 w 172"/>
                <a:gd name="T39" fmla="*/ 0 h 33"/>
                <a:gd name="T40" fmla="*/ 0 w 172"/>
                <a:gd name="T41" fmla="*/ 0 h 33"/>
                <a:gd name="T42" fmla="*/ 0 w 172"/>
                <a:gd name="T43" fmla="*/ 0 h 33"/>
                <a:gd name="T44" fmla="*/ 0 w 172"/>
                <a:gd name="T45" fmla="*/ 0 h 33"/>
                <a:gd name="T46" fmla="*/ 0 w 172"/>
                <a:gd name="T47" fmla="*/ 0 h 33"/>
                <a:gd name="T48" fmla="*/ 0 w 172"/>
                <a:gd name="T49" fmla="*/ 0 h 3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72"/>
                <a:gd name="T76" fmla="*/ 0 h 33"/>
                <a:gd name="T77" fmla="*/ 172 w 172"/>
                <a:gd name="T78" fmla="*/ 33 h 3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72" h="33">
                  <a:moveTo>
                    <a:pt x="172" y="26"/>
                  </a:moveTo>
                  <a:lnTo>
                    <a:pt x="165" y="30"/>
                  </a:lnTo>
                  <a:lnTo>
                    <a:pt x="158" y="33"/>
                  </a:lnTo>
                  <a:lnTo>
                    <a:pt x="151" y="33"/>
                  </a:lnTo>
                  <a:lnTo>
                    <a:pt x="142" y="31"/>
                  </a:lnTo>
                  <a:lnTo>
                    <a:pt x="133" y="30"/>
                  </a:lnTo>
                  <a:lnTo>
                    <a:pt x="125" y="29"/>
                  </a:lnTo>
                  <a:lnTo>
                    <a:pt x="117" y="26"/>
                  </a:lnTo>
                  <a:lnTo>
                    <a:pt x="109" y="26"/>
                  </a:lnTo>
                  <a:lnTo>
                    <a:pt x="95" y="26"/>
                  </a:lnTo>
                  <a:lnTo>
                    <a:pt x="80" y="26"/>
                  </a:lnTo>
                  <a:lnTo>
                    <a:pt x="66" y="26"/>
                  </a:lnTo>
                  <a:lnTo>
                    <a:pt x="51" y="23"/>
                  </a:lnTo>
                  <a:lnTo>
                    <a:pt x="36" y="20"/>
                  </a:lnTo>
                  <a:lnTo>
                    <a:pt x="22" y="15"/>
                  </a:lnTo>
                  <a:lnTo>
                    <a:pt x="10" y="9"/>
                  </a:lnTo>
                  <a:lnTo>
                    <a:pt x="0" y="0"/>
                  </a:lnTo>
                  <a:lnTo>
                    <a:pt x="20" y="7"/>
                  </a:lnTo>
                  <a:lnTo>
                    <a:pt x="42" y="10"/>
                  </a:lnTo>
                  <a:lnTo>
                    <a:pt x="63" y="13"/>
                  </a:lnTo>
                  <a:lnTo>
                    <a:pt x="85" y="15"/>
                  </a:lnTo>
                  <a:lnTo>
                    <a:pt x="108" y="17"/>
                  </a:lnTo>
                  <a:lnTo>
                    <a:pt x="129" y="18"/>
                  </a:lnTo>
                  <a:lnTo>
                    <a:pt x="151" y="22"/>
                  </a:lnTo>
                  <a:lnTo>
                    <a:pt x="172" y="26"/>
                  </a:lnTo>
                  <a:close/>
                </a:path>
              </a:pathLst>
            </a:custGeom>
            <a:solidFill>
              <a:srgbClr val="FFFFFF"/>
            </a:solidFill>
            <a:ln w="9525">
              <a:noFill/>
              <a:round/>
              <a:headEnd/>
              <a:tailEnd/>
            </a:ln>
          </p:spPr>
          <p:txBody>
            <a:bodyPr/>
            <a:lstStyle/>
            <a:p>
              <a:endParaRPr lang="en-US"/>
            </a:p>
          </p:txBody>
        </p:sp>
        <p:sp>
          <p:nvSpPr>
            <p:cNvPr id="35903" name="Rectangle 64"/>
            <p:cNvSpPr>
              <a:spLocks noChangeArrowheads="1"/>
            </p:cNvSpPr>
            <p:nvPr/>
          </p:nvSpPr>
          <p:spPr bwMode="auto">
            <a:xfrm>
              <a:off x="800" y="1197"/>
              <a:ext cx="1" cy="1"/>
            </a:xfrm>
            <a:prstGeom prst="rect">
              <a:avLst/>
            </a:prstGeom>
            <a:solidFill>
              <a:srgbClr val="FFFFFF"/>
            </a:solidFill>
            <a:ln w="9525">
              <a:noFill/>
              <a:miter lim="800000"/>
              <a:headEnd/>
              <a:tailEnd/>
            </a:ln>
          </p:spPr>
          <p:txBody>
            <a:bodyPr/>
            <a:lstStyle/>
            <a:p>
              <a:endParaRPr lang="en-US"/>
            </a:p>
          </p:txBody>
        </p:sp>
        <p:sp>
          <p:nvSpPr>
            <p:cNvPr id="35904" name="Freeform 65"/>
            <p:cNvSpPr>
              <a:spLocks/>
            </p:cNvSpPr>
            <p:nvPr/>
          </p:nvSpPr>
          <p:spPr bwMode="auto">
            <a:xfrm>
              <a:off x="774" y="1232"/>
              <a:ext cx="3" cy="1"/>
            </a:xfrm>
            <a:custGeom>
              <a:avLst/>
              <a:gdLst>
                <a:gd name="T0" fmla="*/ 0 w 11"/>
                <a:gd name="T1" fmla="*/ 0 h 6"/>
                <a:gd name="T2" fmla="*/ 0 w 11"/>
                <a:gd name="T3" fmla="*/ 0 h 6"/>
                <a:gd name="T4" fmla="*/ 0 w 11"/>
                <a:gd name="T5" fmla="*/ 0 h 6"/>
                <a:gd name="T6" fmla="*/ 0 w 11"/>
                <a:gd name="T7" fmla="*/ 0 h 6"/>
                <a:gd name="T8" fmla="*/ 0 60000 65536"/>
                <a:gd name="T9" fmla="*/ 0 60000 65536"/>
                <a:gd name="T10" fmla="*/ 0 60000 65536"/>
                <a:gd name="T11" fmla="*/ 0 60000 65536"/>
                <a:gd name="T12" fmla="*/ 0 w 11"/>
                <a:gd name="T13" fmla="*/ 0 h 6"/>
                <a:gd name="T14" fmla="*/ 11 w 11"/>
                <a:gd name="T15" fmla="*/ 6 h 6"/>
              </a:gdLst>
              <a:ahLst/>
              <a:cxnLst>
                <a:cxn ang="T8">
                  <a:pos x="T0" y="T1"/>
                </a:cxn>
                <a:cxn ang="T9">
                  <a:pos x="T2" y="T3"/>
                </a:cxn>
                <a:cxn ang="T10">
                  <a:pos x="T4" y="T5"/>
                </a:cxn>
                <a:cxn ang="T11">
                  <a:pos x="T6" y="T7"/>
                </a:cxn>
              </a:cxnLst>
              <a:rect l="T12" t="T13" r="T14" b="T15"/>
              <a:pathLst>
                <a:path w="11" h="6">
                  <a:moveTo>
                    <a:pt x="6" y="6"/>
                  </a:moveTo>
                  <a:lnTo>
                    <a:pt x="0" y="0"/>
                  </a:lnTo>
                  <a:lnTo>
                    <a:pt x="11" y="2"/>
                  </a:lnTo>
                  <a:lnTo>
                    <a:pt x="6" y="6"/>
                  </a:lnTo>
                  <a:close/>
                </a:path>
              </a:pathLst>
            </a:custGeom>
            <a:solidFill>
              <a:srgbClr val="FFFFFF"/>
            </a:solidFill>
            <a:ln w="9525">
              <a:noFill/>
              <a:round/>
              <a:headEnd/>
              <a:tailEnd/>
            </a:ln>
          </p:spPr>
          <p:txBody>
            <a:bodyPr/>
            <a:lstStyle/>
            <a:p>
              <a:endParaRPr lang="en-US"/>
            </a:p>
          </p:txBody>
        </p:sp>
        <p:sp>
          <p:nvSpPr>
            <p:cNvPr id="35905" name="Freeform 66"/>
            <p:cNvSpPr>
              <a:spLocks/>
            </p:cNvSpPr>
            <p:nvPr/>
          </p:nvSpPr>
          <p:spPr bwMode="auto">
            <a:xfrm>
              <a:off x="781" y="1233"/>
              <a:ext cx="2" cy="1"/>
            </a:xfrm>
            <a:custGeom>
              <a:avLst/>
              <a:gdLst>
                <a:gd name="T0" fmla="*/ 0 w 10"/>
                <a:gd name="T1" fmla="*/ 0 h 1"/>
                <a:gd name="T2" fmla="*/ 0 w 10"/>
                <a:gd name="T3" fmla="*/ 0 h 1"/>
                <a:gd name="T4" fmla="*/ 0 w 10"/>
                <a:gd name="T5" fmla="*/ 0 h 1"/>
                <a:gd name="T6" fmla="*/ 0 60000 65536"/>
                <a:gd name="T7" fmla="*/ 0 60000 65536"/>
                <a:gd name="T8" fmla="*/ 0 60000 65536"/>
                <a:gd name="T9" fmla="*/ 0 w 10"/>
                <a:gd name="T10" fmla="*/ 0 h 1"/>
                <a:gd name="T11" fmla="*/ 10 w 10"/>
                <a:gd name="T12" fmla="*/ 1 h 1"/>
              </a:gdLst>
              <a:ahLst/>
              <a:cxnLst>
                <a:cxn ang="T6">
                  <a:pos x="T0" y="T1"/>
                </a:cxn>
                <a:cxn ang="T7">
                  <a:pos x="T2" y="T3"/>
                </a:cxn>
                <a:cxn ang="T8">
                  <a:pos x="T4" y="T5"/>
                </a:cxn>
              </a:cxnLst>
              <a:rect l="T9" t="T10" r="T11" b="T12"/>
              <a:pathLst>
                <a:path w="10" h="1">
                  <a:moveTo>
                    <a:pt x="0" y="0"/>
                  </a:moveTo>
                  <a:lnTo>
                    <a:pt x="10" y="0"/>
                  </a:lnTo>
                  <a:lnTo>
                    <a:pt x="0" y="0"/>
                  </a:lnTo>
                  <a:close/>
                </a:path>
              </a:pathLst>
            </a:custGeom>
            <a:solidFill>
              <a:srgbClr val="FFFFFF"/>
            </a:solidFill>
            <a:ln w="9525">
              <a:noFill/>
              <a:round/>
              <a:headEnd/>
              <a:tailEnd/>
            </a:ln>
          </p:spPr>
          <p:txBody>
            <a:bodyPr/>
            <a:lstStyle/>
            <a:p>
              <a:endParaRPr lang="en-US"/>
            </a:p>
          </p:txBody>
        </p:sp>
        <p:sp>
          <p:nvSpPr>
            <p:cNvPr id="35906" name="Freeform 67"/>
            <p:cNvSpPr>
              <a:spLocks/>
            </p:cNvSpPr>
            <p:nvPr/>
          </p:nvSpPr>
          <p:spPr bwMode="auto">
            <a:xfrm>
              <a:off x="790" y="1233"/>
              <a:ext cx="25" cy="2"/>
            </a:xfrm>
            <a:custGeom>
              <a:avLst/>
              <a:gdLst>
                <a:gd name="T0" fmla="*/ 0 w 99"/>
                <a:gd name="T1" fmla="*/ 0 h 12"/>
                <a:gd name="T2" fmla="*/ 0 w 99"/>
                <a:gd name="T3" fmla="*/ 0 h 12"/>
                <a:gd name="T4" fmla="*/ 0 w 99"/>
                <a:gd name="T5" fmla="*/ 0 h 12"/>
                <a:gd name="T6" fmla="*/ 0 w 99"/>
                <a:gd name="T7" fmla="*/ 0 h 12"/>
                <a:gd name="T8" fmla="*/ 0 w 99"/>
                <a:gd name="T9" fmla="*/ 0 h 12"/>
                <a:gd name="T10" fmla="*/ 0 w 99"/>
                <a:gd name="T11" fmla="*/ 0 h 12"/>
                <a:gd name="T12" fmla="*/ 0 w 99"/>
                <a:gd name="T13" fmla="*/ 0 h 12"/>
                <a:gd name="T14" fmla="*/ 0 w 99"/>
                <a:gd name="T15" fmla="*/ 0 h 12"/>
                <a:gd name="T16" fmla="*/ 0 w 99"/>
                <a:gd name="T17" fmla="*/ 0 h 12"/>
                <a:gd name="T18" fmla="*/ 0 w 99"/>
                <a:gd name="T19" fmla="*/ 0 h 12"/>
                <a:gd name="T20" fmla="*/ 0 w 99"/>
                <a:gd name="T21" fmla="*/ 0 h 12"/>
                <a:gd name="T22" fmla="*/ 0 w 99"/>
                <a:gd name="T23" fmla="*/ 0 h 12"/>
                <a:gd name="T24" fmla="*/ 0 w 99"/>
                <a:gd name="T25" fmla="*/ 0 h 12"/>
                <a:gd name="T26" fmla="*/ 0 w 99"/>
                <a:gd name="T27" fmla="*/ 0 h 12"/>
                <a:gd name="T28" fmla="*/ 0 w 99"/>
                <a:gd name="T29" fmla="*/ 0 h 12"/>
                <a:gd name="T30" fmla="*/ 0 w 99"/>
                <a:gd name="T31" fmla="*/ 0 h 12"/>
                <a:gd name="T32" fmla="*/ 0 w 99"/>
                <a:gd name="T33" fmla="*/ 0 h 12"/>
                <a:gd name="T34" fmla="*/ 0 w 99"/>
                <a:gd name="T35" fmla="*/ 0 h 1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99"/>
                <a:gd name="T55" fmla="*/ 0 h 12"/>
                <a:gd name="T56" fmla="*/ 99 w 99"/>
                <a:gd name="T57" fmla="*/ 12 h 1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99" h="12">
                  <a:moveTo>
                    <a:pt x="99" y="11"/>
                  </a:moveTo>
                  <a:lnTo>
                    <a:pt x="89" y="11"/>
                  </a:lnTo>
                  <a:lnTo>
                    <a:pt x="78" y="11"/>
                  </a:lnTo>
                  <a:lnTo>
                    <a:pt x="65" y="12"/>
                  </a:lnTo>
                  <a:lnTo>
                    <a:pt x="51" y="12"/>
                  </a:lnTo>
                  <a:lnTo>
                    <a:pt x="39" y="12"/>
                  </a:lnTo>
                  <a:lnTo>
                    <a:pt x="25" y="12"/>
                  </a:lnTo>
                  <a:lnTo>
                    <a:pt x="12" y="9"/>
                  </a:lnTo>
                  <a:lnTo>
                    <a:pt x="0" y="5"/>
                  </a:lnTo>
                  <a:lnTo>
                    <a:pt x="6" y="3"/>
                  </a:lnTo>
                  <a:lnTo>
                    <a:pt x="12" y="2"/>
                  </a:lnTo>
                  <a:lnTo>
                    <a:pt x="19" y="0"/>
                  </a:lnTo>
                  <a:lnTo>
                    <a:pt x="25" y="0"/>
                  </a:lnTo>
                  <a:lnTo>
                    <a:pt x="34" y="0"/>
                  </a:lnTo>
                  <a:lnTo>
                    <a:pt x="40" y="2"/>
                  </a:lnTo>
                  <a:lnTo>
                    <a:pt x="46" y="3"/>
                  </a:lnTo>
                  <a:lnTo>
                    <a:pt x="54" y="5"/>
                  </a:lnTo>
                  <a:lnTo>
                    <a:pt x="99" y="11"/>
                  </a:lnTo>
                  <a:close/>
                </a:path>
              </a:pathLst>
            </a:custGeom>
            <a:solidFill>
              <a:srgbClr val="FFFFFF"/>
            </a:solidFill>
            <a:ln w="9525">
              <a:noFill/>
              <a:round/>
              <a:headEnd/>
              <a:tailEnd/>
            </a:ln>
          </p:spPr>
          <p:txBody>
            <a:bodyPr/>
            <a:lstStyle/>
            <a:p>
              <a:endParaRPr lang="en-US"/>
            </a:p>
          </p:txBody>
        </p:sp>
        <p:sp>
          <p:nvSpPr>
            <p:cNvPr id="35907" name="Freeform 68"/>
            <p:cNvSpPr>
              <a:spLocks/>
            </p:cNvSpPr>
            <p:nvPr/>
          </p:nvSpPr>
          <p:spPr bwMode="auto">
            <a:xfrm>
              <a:off x="823" y="1235"/>
              <a:ext cx="7" cy="1"/>
            </a:xfrm>
            <a:custGeom>
              <a:avLst/>
              <a:gdLst>
                <a:gd name="T0" fmla="*/ 0 w 25"/>
                <a:gd name="T1" fmla="*/ 0 h 4"/>
                <a:gd name="T2" fmla="*/ 0 w 25"/>
                <a:gd name="T3" fmla="*/ 0 h 4"/>
                <a:gd name="T4" fmla="*/ 0 w 25"/>
                <a:gd name="T5" fmla="*/ 0 h 4"/>
                <a:gd name="T6" fmla="*/ 0 60000 65536"/>
                <a:gd name="T7" fmla="*/ 0 60000 65536"/>
                <a:gd name="T8" fmla="*/ 0 60000 65536"/>
                <a:gd name="T9" fmla="*/ 0 w 25"/>
                <a:gd name="T10" fmla="*/ 0 h 4"/>
                <a:gd name="T11" fmla="*/ 25 w 25"/>
                <a:gd name="T12" fmla="*/ 4 h 4"/>
              </a:gdLst>
              <a:ahLst/>
              <a:cxnLst>
                <a:cxn ang="T6">
                  <a:pos x="T0" y="T1"/>
                </a:cxn>
                <a:cxn ang="T7">
                  <a:pos x="T2" y="T3"/>
                </a:cxn>
                <a:cxn ang="T8">
                  <a:pos x="T4" y="T5"/>
                </a:cxn>
              </a:cxnLst>
              <a:rect l="T9" t="T10" r="T11" b="T12"/>
              <a:pathLst>
                <a:path w="25" h="4">
                  <a:moveTo>
                    <a:pt x="0" y="0"/>
                  </a:moveTo>
                  <a:lnTo>
                    <a:pt x="25" y="4"/>
                  </a:lnTo>
                  <a:lnTo>
                    <a:pt x="0" y="0"/>
                  </a:lnTo>
                  <a:close/>
                </a:path>
              </a:pathLst>
            </a:custGeom>
            <a:solidFill>
              <a:srgbClr val="FFFFFF"/>
            </a:solidFill>
            <a:ln w="9525">
              <a:noFill/>
              <a:round/>
              <a:headEnd/>
              <a:tailEnd/>
            </a:ln>
          </p:spPr>
          <p:txBody>
            <a:bodyPr/>
            <a:lstStyle/>
            <a:p>
              <a:endParaRPr lang="en-US"/>
            </a:p>
          </p:txBody>
        </p:sp>
        <p:sp>
          <p:nvSpPr>
            <p:cNvPr id="35908" name="Freeform 69"/>
            <p:cNvSpPr>
              <a:spLocks/>
            </p:cNvSpPr>
            <p:nvPr/>
          </p:nvSpPr>
          <p:spPr bwMode="auto">
            <a:xfrm>
              <a:off x="803" y="1238"/>
              <a:ext cx="14" cy="9"/>
            </a:xfrm>
            <a:custGeom>
              <a:avLst/>
              <a:gdLst>
                <a:gd name="T0" fmla="*/ 0 w 56"/>
                <a:gd name="T1" fmla="*/ 0 h 55"/>
                <a:gd name="T2" fmla="*/ 0 w 56"/>
                <a:gd name="T3" fmla="*/ 0 h 55"/>
                <a:gd name="T4" fmla="*/ 0 w 56"/>
                <a:gd name="T5" fmla="*/ 0 h 55"/>
                <a:gd name="T6" fmla="*/ 0 w 56"/>
                <a:gd name="T7" fmla="*/ 0 h 55"/>
                <a:gd name="T8" fmla="*/ 0 w 56"/>
                <a:gd name="T9" fmla="*/ 0 h 55"/>
                <a:gd name="T10" fmla="*/ 0 w 56"/>
                <a:gd name="T11" fmla="*/ 0 h 55"/>
                <a:gd name="T12" fmla="*/ 0 w 56"/>
                <a:gd name="T13" fmla="*/ 0 h 55"/>
                <a:gd name="T14" fmla="*/ 0 w 56"/>
                <a:gd name="T15" fmla="*/ 0 h 55"/>
                <a:gd name="T16" fmla="*/ 0 w 56"/>
                <a:gd name="T17" fmla="*/ 0 h 55"/>
                <a:gd name="T18" fmla="*/ 0 w 56"/>
                <a:gd name="T19" fmla="*/ 0 h 55"/>
                <a:gd name="T20" fmla="*/ 0 w 56"/>
                <a:gd name="T21" fmla="*/ 0 h 55"/>
                <a:gd name="T22" fmla="*/ 0 w 56"/>
                <a:gd name="T23" fmla="*/ 0 h 55"/>
                <a:gd name="T24" fmla="*/ 0 w 56"/>
                <a:gd name="T25" fmla="*/ 0 h 55"/>
                <a:gd name="T26" fmla="*/ 0 w 56"/>
                <a:gd name="T27" fmla="*/ 0 h 55"/>
                <a:gd name="T28" fmla="*/ 0 w 56"/>
                <a:gd name="T29" fmla="*/ 0 h 55"/>
                <a:gd name="T30" fmla="*/ 0 w 56"/>
                <a:gd name="T31" fmla="*/ 0 h 55"/>
                <a:gd name="T32" fmla="*/ 0 w 56"/>
                <a:gd name="T33" fmla="*/ 0 h 5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6"/>
                <a:gd name="T52" fmla="*/ 0 h 55"/>
                <a:gd name="T53" fmla="*/ 56 w 56"/>
                <a:gd name="T54" fmla="*/ 55 h 5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6" h="55">
                  <a:moveTo>
                    <a:pt x="53" y="16"/>
                  </a:moveTo>
                  <a:lnTo>
                    <a:pt x="56" y="28"/>
                  </a:lnTo>
                  <a:lnTo>
                    <a:pt x="52" y="37"/>
                  </a:lnTo>
                  <a:lnTo>
                    <a:pt x="46" y="46"/>
                  </a:lnTo>
                  <a:lnTo>
                    <a:pt x="36" y="55"/>
                  </a:lnTo>
                  <a:lnTo>
                    <a:pt x="32" y="52"/>
                  </a:lnTo>
                  <a:lnTo>
                    <a:pt x="27" y="51"/>
                  </a:lnTo>
                  <a:lnTo>
                    <a:pt x="18" y="50"/>
                  </a:lnTo>
                  <a:lnTo>
                    <a:pt x="12" y="50"/>
                  </a:lnTo>
                  <a:lnTo>
                    <a:pt x="5" y="37"/>
                  </a:lnTo>
                  <a:lnTo>
                    <a:pt x="0" y="21"/>
                  </a:lnTo>
                  <a:lnTo>
                    <a:pt x="1" y="10"/>
                  </a:lnTo>
                  <a:lnTo>
                    <a:pt x="15" y="0"/>
                  </a:lnTo>
                  <a:lnTo>
                    <a:pt x="28" y="0"/>
                  </a:lnTo>
                  <a:lnTo>
                    <a:pt x="39" y="1"/>
                  </a:lnTo>
                  <a:lnTo>
                    <a:pt x="47" y="8"/>
                  </a:lnTo>
                  <a:lnTo>
                    <a:pt x="53" y="16"/>
                  </a:lnTo>
                  <a:close/>
                </a:path>
              </a:pathLst>
            </a:custGeom>
            <a:solidFill>
              <a:srgbClr val="FFFFFF"/>
            </a:solidFill>
            <a:ln w="9525">
              <a:noFill/>
              <a:round/>
              <a:headEnd/>
              <a:tailEnd/>
            </a:ln>
          </p:spPr>
          <p:txBody>
            <a:bodyPr/>
            <a:lstStyle/>
            <a:p>
              <a:endParaRPr lang="en-US"/>
            </a:p>
          </p:txBody>
        </p:sp>
        <p:sp>
          <p:nvSpPr>
            <p:cNvPr id="35909" name="Freeform 70"/>
            <p:cNvSpPr>
              <a:spLocks/>
            </p:cNvSpPr>
            <p:nvPr/>
          </p:nvSpPr>
          <p:spPr bwMode="auto">
            <a:xfrm>
              <a:off x="460" y="852"/>
              <a:ext cx="157" cy="33"/>
            </a:xfrm>
            <a:custGeom>
              <a:avLst/>
              <a:gdLst>
                <a:gd name="T0" fmla="*/ 0 w 625"/>
                <a:gd name="T1" fmla="*/ 0 h 195"/>
                <a:gd name="T2" fmla="*/ 0 w 625"/>
                <a:gd name="T3" fmla="*/ 0 h 195"/>
                <a:gd name="T4" fmla="*/ 0 w 625"/>
                <a:gd name="T5" fmla="*/ 0 h 195"/>
                <a:gd name="T6" fmla="*/ 0 w 625"/>
                <a:gd name="T7" fmla="*/ 0 h 195"/>
                <a:gd name="T8" fmla="*/ 0 w 625"/>
                <a:gd name="T9" fmla="*/ 0 h 195"/>
                <a:gd name="T10" fmla="*/ 0 w 625"/>
                <a:gd name="T11" fmla="*/ 0 h 195"/>
                <a:gd name="T12" fmla="*/ 0 w 625"/>
                <a:gd name="T13" fmla="*/ 0 h 195"/>
                <a:gd name="T14" fmla="*/ 0 w 625"/>
                <a:gd name="T15" fmla="*/ 0 h 195"/>
                <a:gd name="T16" fmla="*/ 0 w 625"/>
                <a:gd name="T17" fmla="*/ 0 h 195"/>
                <a:gd name="T18" fmla="*/ 0 w 625"/>
                <a:gd name="T19" fmla="*/ 0 h 195"/>
                <a:gd name="T20" fmla="*/ 0 w 625"/>
                <a:gd name="T21" fmla="*/ 0 h 195"/>
                <a:gd name="T22" fmla="*/ 0 w 625"/>
                <a:gd name="T23" fmla="*/ 0 h 195"/>
                <a:gd name="T24" fmla="*/ 0 w 625"/>
                <a:gd name="T25" fmla="*/ 0 h 195"/>
                <a:gd name="T26" fmla="*/ 0 w 625"/>
                <a:gd name="T27" fmla="*/ 0 h 195"/>
                <a:gd name="T28" fmla="*/ 0 w 625"/>
                <a:gd name="T29" fmla="*/ 0 h 195"/>
                <a:gd name="T30" fmla="*/ 0 w 625"/>
                <a:gd name="T31" fmla="*/ 0 h 195"/>
                <a:gd name="T32" fmla="*/ 0 w 625"/>
                <a:gd name="T33" fmla="*/ 0 h 195"/>
                <a:gd name="T34" fmla="*/ 0 w 625"/>
                <a:gd name="T35" fmla="*/ 0 h 195"/>
                <a:gd name="T36" fmla="*/ 0 w 625"/>
                <a:gd name="T37" fmla="*/ 0 h 195"/>
                <a:gd name="T38" fmla="*/ 0 w 625"/>
                <a:gd name="T39" fmla="*/ 0 h 195"/>
                <a:gd name="T40" fmla="*/ 0 w 625"/>
                <a:gd name="T41" fmla="*/ 0 h 195"/>
                <a:gd name="T42" fmla="*/ 0 w 625"/>
                <a:gd name="T43" fmla="*/ 0 h 195"/>
                <a:gd name="T44" fmla="*/ 0 w 625"/>
                <a:gd name="T45" fmla="*/ 0 h 195"/>
                <a:gd name="T46" fmla="*/ 0 w 625"/>
                <a:gd name="T47" fmla="*/ 0 h 195"/>
                <a:gd name="T48" fmla="*/ 0 w 625"/>
                <a:gd name="T49" fmla="*/ 0 h 195"/>
                <a:gd name="T50" fmla="*/ 0 w 625"/>
                <a:gd name="T51" fmla="*/ 0 h 195"/>
                <a:gd name="T52" fmla="*/ 0 w 625"/>
                <a:gd name="T53" fmla="*/ 0 h 195"/>
                <a:gd name="T54" fmla="*/ 0 w 625"/>
                <a:gd name="T55" fmla="*/ 0 h 195"/>
                <a:gd name="T56" fmla="*/ 0 w 625"/>
                <a:gd name="T57" fmla="*/ 0 h 195"/>
                <a:gd name="T58" fmla="*/ 0 w 625"/>
                <a:gd name="T59" fmla="*/ 0 h 195"/>
                <a:gd name="T60" fmla="*/ 0 w 625"/>
                <a:gd name="T61" fmla="*/ 0 h 195"/>
                <a:gd name="T62" fmla="*/ 0 w 625"/>
                <a:gd name="T63" fmla="*/ 0 h 195"/>
                <a:gd name="T64" fmla="*/ 0 w 625"/>
                <a:gd name="T65" fmla="*/ 0 h 195"/>
                <a:gd name="T66" fmla="*/ 0 w 625"/>
                <a:gd name="T67" fmla="*/ 0 h 195"/>
                <a:gd name="T68" fmla="*/ 0 w 625"/>
                <a:gd name="T69" fmla="*/ 0 h 195"/>
                <a:gd name="T70" fmla="*/ 0 w 625"/>
                <a:gd name="T71" fmla="*/ 0 h 195"/>
                <a:gd name="T72" fmla="*/ 0 w 625"/>
                <a:gd name="T73" fmla="*/ 0 h 195"/>
                <a:gd name="T74" fmla="*/ 0 w 625"/>
                <a:gd name="T75" fmla="*/ 0 h 195"/>
                <a:gd name="T76" fmla="*/ 0 w 625"/>
                <a:gd name="T77" fmla="*/ 0 h 195"/>
                <a:gd name="T78" fmla="*/ 0 w 625"/>
                <a:gd name="T79" fmla="*/ 0 h 195"/>
                <a:gd name="T80" fmla="*/ 0 w 625"/>
                <a:gd name="T81" fmla="*/ 0 h 195"/>
                <a:gd name="T82" fmla="*/ 0 w 625"/>
                <a:gd name="T83" fmla="*/ 0 h 195"/>
                <a:gd name="T84" fmla="*/ 0 w 625"/>
                <a:gd name="T85" fmla="*/ 0 h 195"/>
                <a:gd name="T86" fmla="*/ 0 w 625"/>
                <a:gd name="T87" fmla="*/ 0 h 195"/>
                <a:gd name="T88" fmla="*/ 0 w 625"/>
                <a:gd name="T89" fmla="*/ 0 h 195"/>
                <a:gd name="T90" fmla="*/ 0 w 625"/>
                <a:gd name="T91" fmla="*/ 0 h 195"/>
                <a:gd name="T92" fmla="*/ 0 w 625"/>
                <a:gd name="T93" fmla="*/ 0 h 195"/>
                <a:gd name="T94" fmla="*/ 0 w 625"/>
                <a:gd name="T95" fmla="*/ 0 h 195"/>
                <a:gd name="T96" fmla="*/ 0 w 625"/>
                <a:gd name="T97" fmla="*/ 0 h 195"/>
                <a:gd name="T98" fmla="*/ 0 w 625"/>
                <a:gd name="T99" fmla="*/ 0 h 195"/>
                <a:gd name="T100" fmla="*/ 0 w 625"/>
                <a:gd name="T101" fmla="*/ 0 h 195"/>
                <a:gd name="T102" fmla="*/ 0 w 625"/>
                <a:gd name="T103" fmla="*/ 0 h 195"/>
                <a:gd name="T104" fmla="*/ 0 w 625"/>
                <a:gd name="T105" fmla="*/ 0 h 195"/>
                <a:gd name="T106" fmla="*/ 0 w 625"/>
                <a:gd name="T107" fmla="*/ 0 h 195"/>
                <a:gd name="T108" fmla="*/ 0 w 625"/>
                <a:gd name="T109" fmla="*/ 0 h 195"/>
                <a:gd name="T110" fmla="*/ 0 w 625"/>
                <a:gd name="T111" fmla="*/ 0 h 195"/>
                <a:gd name="T112" fmla="*/ 0 w 625"/>
                <a:gd name="T113" fmla="*/ 0 h 195"/>
                <a:gd name="T114" fmla="*/ 0 w 625"/>
                <a:gd name="T115" fmla="*/ 0 h 195"/>
                <a:gd name="T116" fmla="*/ 0 w 625"/>
                <a:gd name="T117" fmla="*/ 0 h 19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625"/>
                <a:gd name="T178" fmla="*/ 0 h 195"/>
                <a:gd name="T179" fmla="*/ 625 w 625"/>
                <a:gd name="T180" fmla="*/ 195 h 19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625" h="195">
                  <a:moveTo>
                    <a:pt x="131" y="195"/>
                  </a:moveTo>
                  <a:lnTo>
                    <a:pt x="0" y="61"/>
                  </a:lnTo>
                  <a:lnTo>
                    <a:pt x="18" y="53"/>
                  </a:lnTo>
                  <a:lnTo>
                    <a:pt x="32" y="47"/>
                  </a:lnTo>
                  <a:lnTo>
                    <a:pt x="47" y="40"/>
                  </a:lnTo>
                  <a:lnTo>
                    <a:pt x="61" y="35"/>
                  </a:lnTo>
                  <a:lnTo>
                    <a:pt x="76" y="31"/>
                  </a:lnTo>
                  <a:lnTo>
                    <a:pt x="92" y="25"/>
                  </a:lnTo>
                  <a:lnTo>
                    <a:pt x="113" y="21"/>
                  </a:lnTo>
                  <a:lnTo>
                    <a:pt x="138" y="16"/>
                  </a:lnTo>
                  <a:lnTo>
                    <a:pt x="157" y="11"/>
                  </a:lnTo>
                  <a:lnTo>
                    <a:pt x="177" y="8"/>
                  </a:lnTo>
                  <a:lnTo>
                    <a:pt x="197" y="4"/>
                  </a:lnTo>
                  <a:lnTo>
                    <a:pt x="215" y="3"/>
                  </a:lnTo>
                  <a:lnTo>
                    <a:pt x="234" y="0"/>
                  </a:lnTo>
                  <a:lnTo>
                    <a:pt x="250" y="0"/>
                  </a:lnTo>
                  <a:lnTo>
                    <a:pt x="263" y="0"/>
                  </a:lnTo>
                  <a:lnTo>
                    <a:pt x="277" y="0"/>
                  </a:lnTo>
                  <a:lnTo>
                    <a:pt x="295" y="1"/>
                  </a:lnTo>
                  <a:lnTo>
                    <a:pt x="315" y="4"/>
                  </a:lnTo>
                  <a:lnTo>
                    <a:pt x="335" y="8"/>
                  </a:lnTo>
                  <a:lnTo>
                    <a:pt x="355" y="13"/>
                  </a:lnTo>
                  <a:lnTo>
                    <a:pt x="374" y="20"/>
                  </a:lnTo>
                  <a:lnTo>
                    <a:pt x="396" y="26"/>
                  </a:lnTo>
                  <a:lnTo>
                    <a:pt x="417" y="35"/>
                  </a:lnTo>
                  <a:lnTo>
                    <a:pt x="439" y="44"/>
                  </a:lnTo>
                  <a:lnTo>
                    <a:pt x="463" y="56"/>
                  </a:lnTo>
                  <a:lnTo>
                    <a:pt x="488" y="70"/>
                  </a:lnTo>
                  <a:lnTo>
                    <a:pt x="514" y="87"/>
                  </a:lnTo>
                  <a:lnTo>
                    <a:pt x="536" y="105"/>
                  </a:lnTo>
                  <a:lnTo>
                    <a:pt x="559" y="125"/>
                  </a:lnTo>
                  <a:lnTo>
                    <a:pt x="581" y="145"/>
                  </a:lnTo>
                  <a:lnTo>
                    <a:pt x="601" y="164"/>
                  </a:lnTo>
                  <a:lnTo>
                    <a:pt x="616" y="182"/>
                  </a:lnTo>
                  <a:lnTo>
                    <a:pt x="625" y="195"/>
                  </a:lnTo>
                  <a:lnTo>
                    <a:pt x="514" y="195"/>
                  </a:lnTo>
                  <a:lnTo>
                    <a:pt x="503" y="181"/>
                  </a:lnTo>
                  <a:lnTo>
                    <a:pt x="493" y="168"/>
                  </a:lnTo>
                  <a:lnTo>
                    <a:pt x="479" y="157"/>
                  </a:lnTo>
                  <a:lnTo>
                    <a:pt x="467" y="147"/>
                  </a:lnTo>
                  <a:lnTo>
                    <a:pt x="452" y="138"/>
                  </a:lnTo>
                  <a:lnTo>
                    <a:pt x="436" y="132"/>
                  </a:lnTo>
                  <a:lnTo>
                    <a:pt x="420" y="127"/>
                  </a:lnTo>
                  <a:lnTo>
                    <a:pt x="402" y="123"/>
                  </a:lnTo>
                  <a:lnTo>
                    <a:pt x="385" y="121"/>
                  </a:lnTo>
                  <a:lnTo>
                    <a:pt x="373" y="121"/>
                  </a:lnTo>
                  <a:lnTo>
                    <a:pt x="362" y="121"/>
                  </a:lnTo>
                  <a:lnTo>
                    <a:pt x="350" y="125"/>
                  </a:lnTo>
                  <a:lnTo>
                    <a:pt x="338" y="127"/>
                  </a:lnTo>
                  <a:lnTo>
                    <a:pt x="325" y="130"/>
                  </a:lnTo>
                  <a:lnTo>
                    <a:pt x="309" y="134"/>
                  </a:lnTo>
                  <a:lnTo>
                    <a:pt x="292" y="138"/>
                  </a:lnTo>
                  <a:lnTo>
                    <a:pt x="273" y="146"/>
                  </a:lnTo>
                  <a:lnTo>
                    <a:pt x="309" y="195"/>
                  </a:lnTo>
                  <a:lnTo>
                    <a:pt x="195" y="195"/>
                  </a:lnTo>
                  <a:lnTo>
                    <a:pt x="188" y="185"/>
                  </a:lnTo>
                  <a:lnTo>
                    <a:pt x="177" y="191"/>
                  </a:lnTo>
                  <a:lnTo>
                    <a:pt x="167" y="195"/>
                  </a:lnTo>
                  <a:lnTo>
                    <a:pt x="131" y="195"/>
                  </a:lnTo>
                  <a:close/>
                </a:path>
              </a:pathLst>
            </a:custGeom>
            <a:solidFill>
              <a:srgbClr val="FF0000"/>
            </a:solidFill>
            <a:ln w="9525">
              <a:noFill/>
              <a:round/>
              <a:headEnd/>
              <a:tailEnd/>
            </a:ln>
          </p:spPr>
          <p:txBody>
            <a:bodyPr/>
            <a:lstStyle/>
            <a:p>
              <a:endParaRPr lang="en-US"/>
            </a:p>
          </p:txBody>
        </p:sp>
        <p:sp>
          <p:nvSpPr>
            <p:cNvPr id="35910" name="Freeform 71"/>
            <p:cNvSpPr>
              <a:spLocks/>
            </p:cNvSpPr>
            <p:nvPr/>
          </p:nvSpPr>
          <p:spPr bwMode="auto">
            <a:xfrm>
              <a:off x="493" y="885"/>
              <a:ext cx="9" cy="2"/>
            </a:xfrm>
            <a:custGeom>
              <a:avLst/>
              <a:gdLst>
                <a:gd name="T0" fmla="*/ 0 w 36"/>
                <a:gd name="T1" fmla="*/ 0 h 13"/>
                <a:gd name="T2" fmla="*/ 0 w 36"/>
                <a:gd name="T3" fmla="*/ 0 h 13"/>
                <a:gd name="T4" fmla="*/ 0 w 36"/>
                <a:gd name="T5" fmla="*/ 0 h 13"/>
                <a:gd name="T6" fmla="*/ 0 w 36"/>
                <a:gd name="T7" fmla="*/ 0 h 13"/>
                <a:gd name="T8" fmla="*/ 0 w 36"/>
                <a:gd name="T9" fmla="*/ 0 h 13"/>
                <a:gd name="T10" fmla="*/ 0 60000 65536"/>
                <a:gd name="T11" fmla="*/ 0 60000 65536"/>
                <a:gd name="T12" fmla="*/ 0 60000 65536"/>
                <a:gd name="T13" fmla="*/ 0 60000 65536"/>
                <a:gd name="T14" fmla="*/ 0 60000 65536"/>
                <a:gd name="T15" fmla="*/ 0 w 36"/>
                <a:gd name="T16" fmla="*/ 0 h 13"/>
                <a:gd name="T17" fmla="*/ 36 w 36"/>
                <a:gd name="T18" fmla="*/ 13 h 13"/>
              </a:gdLst>
              <a:ahLst/>
              <a:cxnLst>
                <a:cxn ang="T10">
                  <a:pos x="T0" y="T1"/>
                </a:cxn>
                <a:cxn ang="T11">
                  <a:pos x="T2" y="T3"/>
                </a:cxn>
                <a:cxn ang="T12">
                  <a:pos x="T4" y="T5"/>
                </a:cxn>
                <a:cxn ang="T13">
                  <a:pos x="T6" y="T7"/>
                </a:cxn>
                <a:cxn ang="T14">
                  <a:pos x="T8" y="T9"/>
                </a:cxn>
              </a:cxnLst>
              <a:rect l="T15" t="T16" r="T17" b="T18"/>
              <a:pathLst>
                <a:path w="36" h="13">
                  <a:moveTo>
                    <a:pt x="0" y="0"/>
                  </a:moveTo>
                  <a:lnTo>
                    <a:pt x="14" y="13"/>
                  </a:lnTo>
                  <a:lnTo>
                    <a:pt x="28" y="5"/>
                  </a:lnTo>
                  <a:lnTo>
                    <a:pt x="36" y="0"/>
                  </a:lnTo>
                  <a:lnTo>
                    <a:pt x="0" y="0"/>
                  </a:lnTo>
                  <a:close/>
                </a:path>
              </a:pathLst>
            </a:custGeom>
            <a:solidFill>
              <a:srgbClr val="FF0000"/>
            </a:solidFill>
            <a:ln w="9525">
              <a:noFill/>
              <a:round/>
              <a:headEnd/>
              <a:tailEnd/>
            </a:ln>
          </p:spPr>
          <p:txBody>
            <a:bodyPr/>
            <a:lstStyle/>
            <a:p>
              <a:endParaRPr lang="en-US"/>
            </a:p>
          </p:txBody>
        </p:sp>
        <p:sp>
          <p:nvSpPr>
            <p:cNvPr id="35911" name="Freeform 72"/>
            <p:cNvSpPr>
              <a:spLocks/>
            </p:cNvSpPr>
            <p:nvPr/>
          </p:nvSpPr>
          <p:spPr bwMode="auto">
            <a:xfrm>
              <a:off x="509" y="885"/>
              <a:ext cx="202" cy="96"/>
            </a:xfrm>
            <a:custGeom>
              <a:avLst/>
              <a:gdLst>
                <a:gd name="T0" fmla="*/ 0 w 806"/>
                <a:gd name="T1" fmla="*/ 0 h 578"/>
                <a:gd name="T2" fmla="*/ 0 w 806"/>
                <a:gd name="T3" fmla="*/ 0 h 578"/>
                <a:gd name="T4" fmla="*/ 0 w 806"/>
                <a:gd name="T5" fmla="*/ 0 h 578"/>
                <a:gd name="T6" fmla="*/ 0 w 806"/>
                <a:gd name="T7" fmla="*/ 0 h 578"/>
                <a:gd name="T8" fmla="*/ 0 w 806"/>
                <a:gd name="T9" fmla="*/ 0 h 578"/>
                <a:gd name="T10" fmla="*/ 0 w 806"/>
                <a:gd name="T11" fmla="*/ 0 h 578"/>
                <a:gd name="T12" fmla="*/ 0 w 806"/>
                <a:gd name="T13" fmla="*/ 0 h 578"/>
                <a:gd name="T14" fmla="*/ 0 w 806"/>
                <a:gd name="T15" fmla="*/ 0 h 578"/>
                <a:gd name="T16" fmla="*/ 0 w 806"/>
                <a:gd name="T17" fmla="*/ 0 h 578"/>
                <a:gd name="T18" fmla="*/ 0 w 806"/>
                <a:gd name="T19" fmla="*/ 0 h 578"/>
                <a:gd name="T20" fmla="*/ 0 w 806"/>
                <a:gd name="T21" fmla="*/ 0 h 578"/>
                <a:gd name="T22" fmla="*/ 0 w 806"/>
                <a:gd name="T23" fmla="*/ 0 h 578"/>
                <a:gd name="T24" fmla="*/ 0 w 806"/>
                <a:gd name="T25" fmla="*/ 0 h 578"/>
                <a:gd name="T26" fmla="*/ 0 w 806"/>
                <a:gd name="T27" fmla="*/ 0 h 578"/>
                <a:gd name="T28" fmla="*/ 0 w 806"/>
                <a:gd name="T29" fmla="*/ 0 h 578"/>
                <a:gd name="T30" fmla="*/ 0 w 806"/>
                <a:gd name="T31" fmla="*/ 0 h 578"/>
                <a:gd name="T32" fmla="*/ 0 w 806"/>
                <a:gd name="T33" fmla="*/ 0 h 578"/>
                <a:gd name="T34" fmla="*/ 0 w 806"/>
                <a:gd name="T35" fmla="*/ 0 h 578"/>
                <a:gd name="T36" fmla="*/ 0 w 806"/>
                <a:gd name="T37" fmla="*/ 0 h 578"/>
                <a:gd name="T38" fmla="*/ 0 w 806"/>
                <a:gd name="T39" fmla="*/ 0 h 578"/>
                <a:gd name="T40" fmla="*/ 0 w 806"/>
                <a:gd name="T41" fmla="*/ 0 h 578"/>
                <a:gd name="T42" fmla="*/ 0 w 806"/>
                <a:gd name="T43" fmla="*/ 0 h 578"/>
                <a:gd name="T44" fmla="*/ 0 w 806"/>
                <a:gd name="T45" fmla="*/ 0 h 578"/>
                <a:gd name="T46" fmla="*/ 0 w 806"/>
                <a:gd name="T47" fmla="*/ 0 h 578"/>
                <a:gd name="T48" fmla="*/ 0 w 806"/>
                <a:gd name="T49" fmla="*/ 0 h 578"/>
                <a:gd name="T50" fmla="*/ 0 w 806"/>
                <a:gd name="T51" fmla="*/ 0 h 578"/>
                <a:gd name="T52" fmla="*/ 0 w 806"/>
                <a:gd name="T53" fmla="*/ 0 h 578"/>
                <a:gd name="T54" fmla="*/ 0 w 806"/>
                <a:gd name="T55" fmla="*/ 0 h 578"/>
                <a:gd name="T56" fmla="*/ 0 w 806"/>
                <a:gd name="T57" fmla="*/ 0 h 578"/>
                <a:gd name="T58" fmla="*/ 0 w 806"/>
                <a:gd name="T59" fmla="*/ 0 h 578"/>
                <a:gd name="T60" fmla="*/ 0 w 806"/>
                <a:gd name="T61" fmla="*/ 0 h 578"/>
                <a:gd name="T62" fmla="*/ 0 w 806"/>
                <a:gd name="T63" fmla="*/ 0 h 578"/>
                <a:gd name="T64" fmla="*/ 0 w 806"/>
                <a:gd name="T65" fmla="*/ 0 h 578"/>
                <a:gd name="T66" fmla="*/ 0 w 806"/>
                <a:gd name="T67" fmla="*/ 0 h 578"/>
                <a:gd name="T68" fmla="*/ 0 w 806"/>
                <a:gd name="T69" fmla="*/ 0 h 578"/>
                <a:gd name="T70" fmla="*/ 0 w 806"/>
                <a:gd name="T71" fmla="*/ 0 h 578"/>
                <a:gd name="T72" fmla="*/ 0 w 806"/>
                <a:gd name="T73" fmla="*/ 0 h 578"/>
                <a:gd name="T74" fmla="*/ 0 w 806"/>
                <a:gd name="T75" fmla="*/ 0 h 578"/>
                <a:gd name="T76" fmla="*/ 0 w 806"/>
                <a:gd name="T77" fmla="*/ 0 h 578"/>
                <a:gd name="T78" fmla="*/ 0 w 806"/>
                <a:gd name="T79" fmla="*/ 0 h 578"/>
                <a:gd name="T80" fmla="*/ 0 w 806"/>
                <a:gd name="T81" fmla="*/ 0 h 578"/>
                <a:gd name="T82" fmla="*/ 0 w 806"/>
                <a:gd name="T83" fmla="*/ 0 h 578"/>
                <a:gd name="T84" fmla="*/ 0 w 806"/>
                <a:gd name="T85" fmla="*/ 0 h 578"/>
                <a:gd name="T86" fmla="*/ 0 w 806"/>
                <a:gd name="T87" fmla="*/ 0 h 578"/>
                <a:gd name="T88" fmla="*/ 0 w 806"/>
                <a:gd name="T89" fmla="*/ 0 h 578"/>
                <a:gd name="T90" fmla="*/ 0 w 806"/>
                <a:gd name="T91" fmla="*/ 0 h 578"/>
                <a:gd name="T92" fmla="*/ 0 w 806"/>
                <a:gd name="T93" fmla="*/ 0 h 578"/>
                <a:gd name="T94" fmla="*/ 0 w 806"/>
                <a:gd name="T95" fmla="*/ 0 h 578"/>
                <a:gd name="T96" fmla="*/ 0 w 806"/>
                <a:gd name="T97" fmla="*/ 0 h 578"/>
                <a:gd name="T98" fmla="*/ 0 w 806"/>
                <a:gd name="T99" fmla="*/ 0 h 57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06"/>
                <a:gd name="T151" fmla="*/ 0 h 578"/>
                <a:gd name="T152" fmla="*/ 806 w 806"/>
                <a:gd name="T153" fmla="*/ 578 h 57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06" h="578">
                  <a:moveTo>
                    <a:pt x="0" y="0"/>
                  </a:moveTo>
                  <a:lnTo>
                    <a:pt x="283" y="373"/>
                  </a:lnTo>
                  <a:lnTo>
                    <a:pt x="182" y="380"/>
                  </a:lnTo>
                  <a:lnTo>
                    <a:pt x="293" y="520"/>
                  </a:lnTo>
                  <a:lnTo>
                    <a:pt x="531" y="491"/>
                  </a:lnTo>
                  <a:lnTo>
                    <a:pt x="432" y="364"/>
                  </a:lnTo>
                  <a:lnTo>
                    <a:pt x="379" y="361"/>
                  </a:lnTo>
                  <a:lnTo>
                    <a:pt x="253" y="191"/>
                  </a:lnTo>
                  <a:lnTo>
                    <a:pt x="264" y="192"/>
                  </a:lnTo>
                  <a:lnTo>
                    <a:pt x="274" y="193"/>
                  </a:lnTo>
                  <a:lnTo>
                    <a:pt x="283" y="193"/>
                  </a:lnTo>
                  <a:lnTo>
                    <a:pt x="296" y="196"/>
                  </a:lnTo>
                  <a:lnTo>
                    <a:pt x="659" y="405"/>
                  </a:lnTo>
                  <a:lnTo>
                    <a:pt x="624" y="505"/>
                  </a:lnTo>
                  <a:lnTo>
                    <a:pt x="737" y="578"/>
                  </a:lnTo>
                  <a:lnTo>
                    <a:pt x="806" y="370"/>
                  </a:lnTo>
                  <a:lnTo>
                    <a:pt x="698" y="297"/>
                  </a:lnTo>
                  <a:lnTo>
                    <a:pt x="688" y="312"/>
                  </a:lnTo>
                  <a:lnTo>
                    <a:pt x="406" y="156"/>
                  </a:lnTo>
                  <a:lnTo>
                    <a:pt x="410" y="153"/>
                  </a:lnTo>
                  <a:lnTo>
                    <a:pt x="413" y="150"/>
                  </a:lnTo>
                  <a:lnTo>
                    <a:pt x="416" y="147"/>
                  </a:lnTo>
                  <a:lnTo>
                    <a:pt x="419" y="144"/>
                  </a:lnTo>
                  <a:lnTo>
                    <a:pt x="441" y="122"/>
                  </a:lnTo>
                  <a:lnTo>
                    <a:pt x="453" y="103"/>
                  </a:lnTo>
                  <a:lnTo>
                    <a:pt x="456" y="82"/>
                  </a:lnTo>
                  <a:lnTo>
                    <a:pt x="453" y="56"/>
                  </a:lnTo>
                  <a:lnTo>
                    <a:pt x="449" y="40"/>
                  </a:lnTo>
                  <a:lnTo>
                    <a:pt x="443" y="22"/>
                  </a:lnTo>
                  <a:lnTo>
                    <a:pt x="432" y="5"/>
                  </a:lnTo>
                  <a:lnTo>
                    <a:pt x="430" y="0"/>
                  </a:lnTo>
                  <a:lnTo>
                    <a:pt x="319" y="0"/>
                  </a:lnTo>
                  <a:lnTo>
                    <a:pt x="321" y="5"/>
                  </a:lnTo>
                  <a:lnTo>
                    <a:pt x="327" y="22"/>
                  </a:lnTo>
                  <a:lnTo>
                    <a:pt x="327" y="37"/>
                  </a:lnTo>
                  <a:lnTo>
                    <a:pt x="322" y="50"/>
                  </a:lnTo>
                  <a:lnTo>
                    <a:pt x="310" y="59"/>
                  </a:lnTo>
                  <a:lnTo>
                    <a:pt x="293" y="67"/>
                  </a:lnTo>
                  <a:lnTo>
                    <a:pt x="268" y="72"/>
                  </a:lnTo>
                  <a:lnTo>
                    <a:pt x="239" y="73"/>
                  </a:lnTo>
                  <a:lnTo>
                    <a:pt x="231" y="73"/>
                  </a:lnTo>
                  <a:lnTo>
                    <a:pt x="222" y="73"/>
                  </a:lnTo>
                  <a:lnTo>
                    <a:pt x="215" y="73"/>
                  </a:lnTo>
                  <a:lnTo>
                    <a:pt x="207" y="73"/>
                  </a:lnTo>
                  <a:lnTo>
                    <a:pt x="197" y="73"/>
                  </a:lnTo>
                  <a:lnTo>
                    <a:pt x="187" y="72"/>
                  </a:lnTo>
                  <a:lnTo>
                    <a:pt x="177" y="72"/>
                  </a:lnTo>
                  <a:lnTo>
                    <a:pt x="165" y="69"/>
                  </a:lnTo>
                  <a:lnTo>
                    <a:pt x="114" y="0"/>
                  </a:lnTo>
                  <a:lnTo>
                    <a:pt x="0" y="0"/>
                  </a:lnTo>
                  <a:close/>
                </a:path>
              </a:pathLst>
            </a:custGeom>
            <a:solidFill>
              <a:srgbClr val="FF0000"/>
            </a:solidFill>
            <a:ln w="9525">
              <a:noFill/>
              <a:round/>
              <a:headEnd/>
              <a:tailEnd/>
            </a:ln>
          </p:spPr>
          <p:txBody>
            <a:bodyPr/>
            <a:lstStyle/>
            <a:p>
              <a:endParaRPr lang="en-US"/>
            </a:p>
          </p:txBody>
        </p:sp>
        <p:sp>
          <p:nvSpPr>
            <p:cNvPr id="35912" name="Freeform 73"/>
            <p:cNvSpPr>
              <a:spLocks/>
            </p:cNvSpPr>
            <p:nvPr/>
          </p:nvSpPr>
          <p:spPr bwMode="auto">
            <a:xfrm>
              <a:off x="664" y="869"/>
              <a:ext cx="34" cy="22"/>
            </a:xfrm>
            <a:custGeom>
              <a:avLst/>
              <a:gdLst>
                <a:gd name="T0" fmla="*/ 0 w 138"/>
                <a:gd name="T1" fmla="*/ 0 h 130"/>
                <a:gd name="T2" fmla="*/ 0 w 138"/>
                <a:gd name="T3" fmla="*/ 0 h 130"/>
                <a:gd name="T4" fmla="*/ 0 w 138"/>
                <a:gd name="T5" fmla="*/ 0 h 130"/>
                <a:gd name="T6" fmla="*/ 0 w 138"/>
                <a:gd name="T7" fmla="*/ 0 h 130"/>
                <a:gd name="T8" fmla="*/ 0 w 138"/>
                <a:gd name="T9" fmla="*/ 0 h 130"/>
                <a:gd name="T10" fmla="*/ 0 w 138"/>
                <a:gd name="T11" fmla="*/ 0 h 130"/>
                <a:gd name="T12" fmla="*/ 0 w 138"/>
                <a:gd name="T13" fmla="*/ 0 h 130"/>
                <a:gd name="T14" fmla="*/ 0 w 138"/>
                <a:gd name="T15" fmla="*/ 0 h 130"/>
                <a:gd name="T16" fmla="*/ 0 w 138"/>
                <a:gd name="T17" fmla="*/ 0 h 130"/>
                <a:gd name="T18" fmla="*/ 0 w 138"/>
                <a:gd name="T19" fmla="*/ 0 h 130"/>
                <a:gd name="T20" fmla="*/ 0 w 138"/>
                <a:gd name="T21" fmla="*/ 0 h 130"/>
                <a:gd name="T22" fmla="*/ 0 w 138"/>
                <a:gd name="T23" fmla="*/ 0 h 130"/>
                <a:gd name="T24" fmla="*/ 0 w 138"/>
                <a:gd name="T25" fmla="*/ 0 h 130"/>
                <a:gd name="T26" fmla="*/ 0 w 138"/>
                <a:gd name="T27" fmla="*/ 0 h 130"/>
                <a:gd name="T28" fmla="*/ 0 w 138"/>
                <a:gd name="T29" fmla="*/ 0 h 130"/>
                <a:gd name="T30" fmla="*/ 0 w 138"/>
                <a:gd name="T31" fmla="*/ 0 h 130"/>
                <a:gd name="T32" fmla="*/ 0 w 138"/>
                <a:gd name="T33" fmla="*/ 0 h 130"/>
                <a:gd name="T34" fmla="*/ 0 w 138"/>
                <a:gd name="T35" fmla="*/ 0 h 130"/>
                <a:gd name="T36" fmla="*/ 0 w 138"/>
                <a:gd name="T37" fmla="*/ 0 h 130"/>
                <a:gd name="T38" fmla="*/ 0 w 138"/>
                <a:gd name="T39" fmla="*/ 0 h 130"/>
                <a:gd name="T40" fmla="*/ 0 w 138"/>
                <a:gd name="T41" fmla="*/ 0 h 130"/>
                <a:gd name="T42" fmla="*/ 0 w 138"/>
                <a:gd name="T43" fmla="*/ 0 h 130"/>
                <a:gd name="T44" fmla="*/ 0 w 138"/>
                <a:gd name="T45" fmla="*/ 0 h 130"/>
                <a:gd name="T46" fmla="*/ 0 w 138"/>
                <a:gd name="T47" fmla="*/ 0 h 130"/>
                <a:gd name="T48" fmla="*/ 0 w 138"/>
                <a:gd name="T49" fmla="*/ 0 h 13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8"/>
                <a:gd name="T76" fmla="*/ 0 h 130"/>
                <a:gd name="T77" fmla="*/ 138 w 138"/>
                <a:gd name="T78" fmla="*/ 130 h 13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8" h="130">
                  <a:moveTo>
                    <a:pt x="20" y="72"/>
                  </a:moveTo>
                  <a:lnTo>
                    <a:pt x="5" y="44"/>
                  </a:lnTo>
                  <a:lnTo>
                    <a:pt x="0" y="19"/>
                  </a:lnTo>
                  <a:lnTo>
                    <a:pt x="7" y="4"/>
                  </a:lnTo>
                  <a:lnTo>
                    <a:pt x="24" y="0"/>
                  </a:lnTo>
                  <a:lnTo>
                    <a:pt x="36" y="1"/>
                  </a:lnTo>
                  <a:lnTo>
                    <a:pt x="48" y="5"/>
                  </a:lnTo>
                  <a:lnTo>
                    <a:pt x="63" y="13"/>
                  </a:lnTo>
                  <a:lnTo>
                    <a:pt x="77" y="19"/>
                  </a:lnTo>
                  <a:lnTo>
                    <a:pt x="90" y="30"/>
                  </a:lnTo>
                  <a:lnTo>
                    <a:pt x="103" y="40"/>
                  </a:lnTo>
                  <a:lnTo>
                    <a:pt x="114" y="53"/>
                  </a:lnTo>
                  <a:lnTo>
                    <a:pt x="124" y="66"/>
                  </a:lnTo>
                  <a:lnTo>
                    <a:pt x="137" y="92"/>
                  </a:lnTo>
                  <a:lnTo>
                    <a:pt x="138" y="111"/>
                  </a:lnTo>
                  <a:lnTo>
                    <a:pt x="128" y="125"/>
                  </a:lnTo>
                  <a:lnTo>
                    <a:pt x="109" y="130"/>
                  </a:lnTo>
                  <a:lnTo>
                    <a:pt x="99" y="129"/>
                  </a:lnTo>
                  <a:lnTo>
                    <a:pt x="87" y="126"/>
                  </a:lnTo>
                  <a:lnTo>
                    <a:pt x="75" y="122"/>
                  </a:lnTo>
                  <a:lnTo>
                    <a:pt x="63" y="114"/>
                  </a:lnTo>
                  <a:lnTo>
                    <a:pt x="52" y="106"/>
                  </a:lnTo>
                  <a:lnTo>
                    <a:pt x="41" y="96"/>
                  </a:lnTo>
                  <a:lnTo>
                    <a:pt x="31" y="84"/>
                  </a:lnTo>
                  <a:lnTo>
                    <a:pt x="20" y="72"/>
                  </a:lnTo>
                  <a:close/>
                </a:path>
              </a:pathLst>
            </a:custGeom>
            <a:solidFill>
              <a:srgbClr val="00FFFF"/>
            </a:solidFill>
            <a:ln w="9525">
              <a:noFill/>
              <a:round/>
              <a:headEnd/>
              <a:tailEnd/>
            </a:ln>
          </p:spPr>
          <p:txBody>
            <a:bodyPr/>
            <a:lstStyle/>
            <a:p>
              <a:endParaRPr lang="en-US"/>
            </a:p>
          </p:txBody>
        </p:sp>
        <p:sp>
          <p:nvSpPr>
            <p:cNvPr id="35913" name="Freeform 74"/>
            <p:cNvSpPr>
              <a:spLocks/>
            </p:cNvSpPr>
            <p:nvPr/>
          </p:nvSpPr>
          <p:spPr bwMode="auto">
            <a:xfrm>
              <a:off x="682" y="901"/>
              <a:ext cx="108" cy="66"/>
            </a:xfrm>
            <a:custGeom>
              <a:avLst/>
              <a:gdLst>
                <a:gd name="T0" fmla="*/ 0 w 434"/>
                <a:gd name="T1" fmla="*/ 0 h 395"/>
                <a:gd name="T2" fmla="*/ 0 w 434"/>
                <a:gd name="T3" fmla="*/ 0 h 395"/>
                <a:gd name="T4" fmla="*/ 0 w 434"/>
                <a:gd name="T5" fmla="*/ 0 h 395"/>
                <a:gd name="T6" fmla="*/ 0 w 434"/>
                <a:gd name="T7" fmla="*/ 0 h 395"/>
                <a:gd name="T8" fmla="*/ 0 w 434"/>
                <a:gd name="T9" fmla="*/ 0 h 395"/>
                <a:gd name="T10" fmla="*/ 0 w 434"/>
                <a:gd name="T11" fmla="*/ 0 h 395"/>
                <a:gd name="T12" fmla="*/ 0 w 434"/>
                <a:gd name="T13" fmla="*/ 0 h 395"/>
                <a:gd name="T14" fmla="*/ 0 w 434"/>
                <a:gd name="T15" fmla="*/ 0 h 395"/>
                <a:gd name="T16" fmla="*/ 0 w 434"/>
                <a:gd name="T17" fmla="*/ 0 h 395"/>
                <a:gd name="T18" fmla="*/ 0 w 434"/>
                <a:gd name="T19" fmla="*/ 0 h 395"/>
                <a:gd name="T20" fmla="*/ 0 w 434"/>
                <a:gd name="T21" fmla="*/ 0 h 39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34"/>
                <a:gd name="T34" fmla="*/ 0 h 395"/>
                <a:gd name="T35" fmla="*/ 434 w 434"/>
                <a:gd name="T36" fmla="*/ 395 h 39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34" h="395">
                  <a:moveTo>
                    <a:pt x="391" y="246"/>
                  </a:moveTo>
                  <a:lnTo>
                    <a:pt x="434" y="308"/>
                  </a:lnTo>
                  <a:lnTo>
                    <a:pt x="212" y="395"/>
                  </a:lnTo>
                  <a:lnTo>
                    <a:pt x="148" y="312"/>
                  </a:lnTo>
                  <a:lnTo>
                    <a:pt x="236" y="285"/>
                  </a:lnTo>
                  <a:lnTo>
                    <a:pt x="120" y="110"/>
                  </a:lnTo>
                  <a:lnTo>
                    <a:pt x="64" y="124"/>
                  </a:lnTo>
                  <a:lnTo>
                    <a:pt x="0" y="36"/>
                  </a:lnTo>
                  <a:lnTo>
                    <a:pt x="143" y="0"/>
                  </a:lnTo>
                  <a:lnTo>
                    <a:pt x="308" y="263"/>
                  </a:lnTo>
                  <a:lnTo>
                    <a:pt x="391" y="246"/>
                  </a:lnTo>
                  <a:close/>
                </a:path>
              </a:pathLst>
            </a:custGeom>
            <a:solidFill>
              <a:srgbClr val="00FFFF"/>
            </a:solidFill>
            <a:ln w="9525">
              <a:noFill/>
              <a:round/>
              <a:headEnd/>
              <a:tailEnd/>
            </a:ln>
          </p:spPr>
          <p:txBody>
            <a:bodyPr/>
            <a:lstStyle/>
            <a:p>
              <a:endParaRPr lang="en-US"/>
            </a:p>
          </p:txBody>
        </p:sp>
        <p:sp>
          <p:nvSpPr>
            <p:cNvPr id="35914" name="Freeform 75"/>
            <p:cNvSpPr>
              <a:spLocks/>
            </p:cNvSpPr>
            <p:nvPr/>
          </p:nvSpPr>
          <p:spPr bwMode="auto">
            <a:xfrm>
              <a:off x="750" y="901"/>
              <a:ext cx="153" cy="55"/>
            </a:xfrm>
            <a:custGeom>
              <a:avLst/>
              <a:gdLst>
                <a:gd name="T0" fmla="*/ 0 w 613"/>
                <a:gd name="T1" fmla="*/ 0 h 333"/>
                <a:gd name="T2" fmla="*/ 0 w 613"/>
                <a:gd name="T3" fmla="*/ 0 h 333"/>
                <a:gd name="T4" fmla="*/ 0 w 613"/>
                <a:gd name="T5" fmla="*/ 0 h 333"/>
                <a:gd name="T6" fmla="*/ 0 w 613"/>
                <a:gd name="T7" fmla="*/ 0 h 333"/>
                <a:gd name="T8" fmla="*/ 0 w 613"/>
                <a:gd name="T9" fmla="*/ 0 h 333"/>
                <a:gd name="T10" fmla="*/ 0 w 613"/>
                <a:gd name="T11" fmla="*/ 0 h 333"/>
                <a:gd name="T12" fmla="*/ 0 w 613"/>
                <a:gd name="T13" fmla="*/ 0 h 333"/>
                <a:gd name="T14" fmla="*/ 0 w 613"/>
                <a:gd name="T15" fmla="*/ 0 h 333"/>
                <a:gd name="T16" fmla="*/ 0 w 613"/>
                <a:gd name="T17" fmla="*/ 0 h 333"/>
                <a:gd name="T18" fmla="*/ 0 w 613"/>
                <a:gd name="T19" fmla="*/ 0 h 333"/>
                <a:gd name="T20" fmla="*/ 0 w 613"/>
                <a:gd name="T21" fmla="*/ 0 h 333"/>
                <a:gd name="T22" fmla="*/ 0 w 613"/>
                <a:gd name="T23" fmla="*/ 0 h 333"/>
                <a:gd name="T24" fmla="*/ 0 w 613"/>
                <a:gd name="T25" fmla="*/ 0 h 333"/>
                <a:gd name="T26" fmla="*/ 0 w 613"/>
                <a:gd name="T27" fmla="*/ 0 h 333"/>
                <a:gd name="T28" fmla="*/ 0 w 613"/>
                <a:gd name="T29" fmla="*/ 0 h 333"/>
                <a:gd name="T30" fmla="*/ 0 w 613"/>
                <a:gd name="T31" fmla="*/ 0 h 333"/>
                <a:gd name="T32" fmla="*/ 0 w 613"/>
                <a:gd name="T33" fmla="*/ 0 h 333"/>
                <a:gd name="T34" fmla="*/ 0 w 613"/>
                <a:gd name="T35" fmla="*/ 0 h 333"/>
                <a:gd name="T36" fmla="*/ 0 w 613"/>
                <a:gd name="T37" fmla="*/ 0 h 333"/>
                <a:gd name="T38" fmla="*/ 0 w 613"/>
                <a:gd name="T39" fmla="*/ 0 h 333"/>
                <a:gd name="T40" fmla="*/ 0 w 613"/>
                <a:gd name="T41" fmla="*/ 0 h 333"/>
                <a:gd name="T42" fmla="*/ 0 w 613"/>
                <a:gd name="T43" fmla="*/ 0 h 333"/>
                <a:gd name="T44" fmla="*/ 0 w 613"/>
                <a:gd name="T45" fmla="*/ 0 h 333"/>
                <a:gd name="T46" fmla="*/ 0 w 613"/>
                <a:gd name="T47" fmla="*/ 0 h 333"/>
                <a:gd name="T48" fmla="*/ 0 w 613"/>
                <a:gd name="T49" fmla="*/ 0 h 333"/>
                <a:gd name="T50" fmla="*/ 0 w 613"/>
                <a:gd name="T51" fmla="*/ 0 h 333"/>
                <a:gd name="T52" fmla="*/ 0 w 613"/>
                <a:gd name="T53" fmla="*/ 0 h 333"/>
                <a:gd name="T54" fmla="*/ 0 w 613"/>
                <a:gd name="T55" fmla="*/ 0 h 333"/>
                <a:gd name="T56" fmla="*/ 0 w 613"/>
                <a:gd name="T57" fmla="*/ 0 h 333"/>
                <a:gd name="T58" fmla="*/ 0 w 613"/>
                <a:gd name="T59" fmla="*/ 0 h 333"/>
                <a:gd name="T60" fmla="*/ 0 w 613"/>
                <a:gd name="T61" fmla="*/ 0 h 333"/>
                <a:gd name="T62" fmla="*/ 0 w 613"/>
                <a:gd name="T63" fmla="*/ 0 h 333"/>
                <a:gd name="T64" fmla="*/ 0 w 613"/>
                <a:gd name="T65" fmla="*/ 0 h 333"/>
                <a:gd name="T66" fmla="*/ 0 w 613"/>
                <a:gd name="T67" fmla="*/ 0 h 333"/>
                <a:gd name="T68" fmla="*/ 0 w 613"/>
                <a:gd name="T69" fmla="*/ 0 h 333"/>
                <a:gd name="T70" fmla="*/ 0 w 613"/>
                <a:gd name="T71" fmla="*/ 0 h 333"/>
                <a:gd name="T72" fmla="*/ 0 w 613"/>
                <a:gd name="T73" fmla="*/ 0 h 333"/>
                <a:gd name="T74" fmla="*/ 0 w 613"/>
                <a:gd name="T75" fmla="*/ 0 h 333"/>
                <a:gd name="T76" fmla="*/ 0 w 613"/>
                <a:gd name="T77" fmla="*/ 0 h 333"/>
                <a:gd name="T78" fmla="*/ 0 w 613"/>
                <a:gd name="T79" fmla="*/ 0 h 333"/>
                <a:gd name="T80" fmla="*/ 0 w 613"/>
                <a:gd name="T81" fmla="*/ 0 h 333"/>
                <a:gd name="T82" fmla="*/ 0 w 613"/>
                <a:gd name="T83" fmla="*/ 0 h 333"/>
                <a:gd name="T84" fmla="*/ 0 w 613"/>
                <a:gd name="T85" fmla="*/ 0 h 333"/>
                <a:gd name="T86" fmla="*/ 0 w 613"/>
                <a:gd name="T87" fmla="*/ 0 h 333"/>
                <a:gd name="T88" fmla="*/ 0 w 613"/>
                <a:gd name="T89" fmla="*/ 0 h 333"/>
                <a:gd name="T90" fmla="*/ 0 w 613"/>
                <a:gd name="T91" fmla="*/ 0 h 333"/>
                <a:gd name="T92" fmla="*/ 0 w 613"/>
                <a:gd name="T93" fmla="*/ 0 h 333"/>
                <a:gd name="T94" fmla="*/ 0 w 613"/>
                <a:gd name="T95" fmla="*/ 0 h 333"/>
                <a:gd name="T96" fmla="*/ 0 w 613"/>
                <a:gd name="T97" fmla="*/ 0 h 333"/>
                <a:gd name="T98" fmla="*/ 0 w 613"/>
                <a:gd name="T99" fmla="*/ 0 h 333"/>
                <a:gd name="T100" fmla="*/ 0 w 613"/>
                <a:gd name="T101" fmla="*/ 0 h 333"/>
                <a:gd name="T102" fmla="*/ 0 w 613"/>
                <a:gd name="T103" fmla="*/ 0 h 333"/>
                <a:gd name="T104" fmla="*/ 0 w 613"/>
                <a:gd name="T105" fmla="*/ 0 h 333"/>
                <a:gd name="T106" fmla="*/ 0 w 613"/>
                <a:gd name="T107" fmla="*/ 0 h 333"/>
                <a:gd name="T108" fmla="*/ 0 w 613"/>
                <a:gd name="T109" fmla="*/ 0 h 333"/>
                <a:gd name="T110" fmla="*/ 0 w 613"/>
                <a:gd name="T111" fmla="*/ 0 h 333"/>
                <a:gd name="T112" fmla="*/ 0 w 613"/>
                <a:gd name="T113" fmla="*/ 0 h 333"/>
                <a:gd name="T114" fmla="*/ 0 w 613"/>
                <a:gd name="T115" fmla="*/ 0 h 333"/>
                <a:gd name="T116" fmla="*/ 0 w 613"/>
                <a:gd name="T117" fmla="*/ 0 h 33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613"/>
                <a:gd name="T178" fmla="*/ 0 h 333"/>
                <a:gd name="T179" fmla="*/ 613 w 613"/>
                <a:gd name="T180" fmla="*/ 333 h 333"/>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613" h="333">
                  <a:moveTo>
                    <a:pt x="580" y="219"/>
                  </a:moveTo>
                  <a:lnTo>
                    <a:pt x="613" y="275"/>
                  </a:lnTo>
                  <a:lnTo>
                    <a:pt x="455" y="333"/>
                  </a:lnTo>
                  <a:lnTo>
                    <a:pt x="413" y="272"/>
                  </a:lnTo>
                  <a:lnTo>
                    <a:pt x="440" y="253"/>
                  </a:lnTo>
                  <a:lnTo>
                    <a:pt x="383" y="124"/>
                  </a:lnTo>
                  <a:lnTo>
                    <a:pt x="382" y="122"/>
                  </a:lnTo>
                  <a:lnTo>
                    <a:pt x="382" y="121"/>
                  </a:lnTo>
                  <a:lnTo>
                    <a:pt x="380" y="119"/>
                  </a:lnTo>
                  <a:lnTo>
                    <a:pt x="380" y="117"/>
                  </a:lnTo>
                  <a:lnTo>
                    <a:pt x="374" y="107"/>
                  </a:lnTo>
                  <a:lnTo>
                    <a:pt x="367" y="98"/>
                  </a:lnTo>
                  <a:lnTo>
                    <a:pt x="359" y="92"/>
                  </a:lnTo>
                  <a:lnTo>
                    <a:pt x="349" y="84"/>
                  </a:lnTo>
                  <a:lnTo>
                    <a:pt x="339" y="79"/>
                  </a:lnTo>
                  <a:lnTo>
                    <a:pt x="329" y="76"/>
                  </a:lnTo>
                  <a:lnTo>
                    <a:pt x="318" y="74"/>
                  </a:lnTo>
                  <a:lnTo>
                    <a:pt x="308" y="74"/>
                  </a:lnTo>
                  <a:lnTo>
                    <a:pt x="301" y="75"/>
                  </a:lnTo>
                  <a:lnTo>
                    <a:pt x="291" y="79"/>
                  </a:lnTo>
                  <a:lnTo>
                    <a:pt x="282" y="83"/>
                  </a:lnTo>
                  <a:lnTo>
                    <a:pt x="275" y="90"/>
                  </a:lnTo>
                  <a:lnTo>
                    <a:pt x="268" y="98"/>
                  </a:lnTo>
                  <a:lnTo>
                    <a:pt x="261" y="108"/>
                  </a:lnTo>
                  <a:lnTo>
                    <a:pt x="258" y="122"/>
                  </a:lnTo>
                  <a:lnTo>
                    <a:pt x="251" y="139"/>
                  </a:lnTo>
                  <a:lnTo>
                    <a:pt x="291" y="211"/>
                  </a:lnTo>
                  <a:lnTo>
                    <a:pt x="345" y="204"/>
                  </a:lnTo>
                  <a:lnTo>
                    <a:pt x="379" y="258"/>
                  </a:lnTo>
                  <a:lnTo>
                    <a:pt x="196" y="305"/>
                  </a:lnTo>
                  <a:lnTo>
                    <a:pt x="151" y="246"/>
                  </a:lnTo>
                  <a:lnTo>
                    <a:pt x="221" y="223"/>
                  </a:lnTo>
                  <a:lnTo>
                    <a:pt x="132" y="81"/>
                  </a:lnTo>
                  <a:lnTo>
                    <a:pt x="48" y="81"/>
                  </a:lnTo>
                  <a:lnTo>
                    <a:pt x="0" y="13"/>
                  </a:lnTo>
                  <a:lnTo>
                    <a:pt x="169" y="9"/>
                  </a:lnTo>
                  <a:lnTo>
                    <a:pt x="202" y="63"/>
                  </a:lnTo>
                  <a:lnTo>
                    <a:pt x="208" y="47"/>
                  </a:lnTo>
                  <a:lnTo>
                    <a:pt x="216" y="33"/>
                  </a:lnTo>
                  <a:lnTo>
                    <a:pt x="222" y="21"/>
                  </a:lnTo>
                  <a:lnTo>
                    <a:pt x="230" y="15"/>
                  </a:lnTo>
                  <a:lnTo>
                    <a:pt x="240" y="9"/>
                  </a:lnTo>
                  <a:lnTo>
                    <a:pt x="251" y="4"/>
                  </a:lnTo>
                  <a:lnTo>
                    <a:pt x="268" y="1"/>
                  </a:lnTo>
                  <a:lnTo>
                    <a:pt x="283" y="0"/>
                  </a:lnTo>
                  <a:lnTo>
                    <a:pt x="308" y="0"/>
                  </a:lnTo>
                  <a:lnTo>
                    <a:pt x="334" y="4"/>
                  </a:lnTo>
                  <a:lnTo>
                    <a:pt x="356" y="11"/>
                  </a:lnTo>
                  <a:lnTo>
                    <a:pt x="379" y="21"/>
                  </a:lnTo>
                  <a:lnTo>
                    <a:pt x="398" y="34"/>
                  </a:lnTo>
                  <a:lnTo>
                    <a:pt x="415" y="48"/>
                  </a:lnTo>
                  <a:lnTo>
                    <a:pt x="432" y="65"/>
                  </a:lnTo>
                  <a:lnTo>
                    <a:pt x="444" y="84"/>
                  </a:lnTo>
                  <a:lnTo>
                    <a:pt x="445" y="86"/>
                  </a:lnTo>
                  <a:lnTo>
                    <a:pt x="445" y="89"/>
                  </a:lnTo>
                  <a:lnTo>
                    <a:pt x="446" y="90"/>
                  </a:lnTo>
                  <a:lnTo>
                    <a:pt x="446" y="92"/>
                  </a:lnTo>
                  <a:lnTo>
                    <a:pt x="508" y="231"/>
                  </a:lnTo>
                  <a:lnTo>
                    <a:pt x="580" y="219"/>
                  </a:lnTo>
                  <a:close/>
                </a:path>
              </a:pathLst>
            </a:custGeom>
            <a:solidFill>
              <a:srgbClr val="0000FF"/>
            </a:solidFill>
            <a:ln w="9525">
              <a:noFill/>
              <a:round/>
              <a:headEnd/>
              <a:tailEnd/>
            </a:ln>
          </p:spPr>
          <p:txBody>
            <a:bodyPr/>
            <a:lstStyle/>
            <a:p>
              <a:endParaRPr lang="en-US"/>
            </a:p>
          </p:txBody>
        </p:sp>
        <p:sp>
          <p:nvSpPr>
            <p:cNvPr id="35915" name="Freeform 76"/>
            <p:cNvSpPr>
              <a:spLocks/>
            </p:cNvSpPr>
            <p:nvPr/>
          </p:nvSpPr>
          <p:spPr bwMode="auto">
            <a:xfrm>
              <a:off x="895" y="895"/>
              <a:ext cx="86" cy="23"/>
            </a:xfrm>
            <a:custGeom>
              <a:avLst/>
              <a:gdLst>
                <a:gd name="T0" fmla="*/ 0 w 344"/>
                <a:gd name="T1" fmla="*/ 0 h 137"/>
                <a:gd name="T2" fmla="*/ 0 w 344"/>
                <a:gd name="T3" fmla="*/ 0 h 137"/>
                <a:gd name="T4" fmla="*/ 0 w 344"/>
                <a:gd name="T5" fmla="*/ 0 h 137"/>
                <a:gd name="T6" fmla="*/ 0 w 344"/>
                <a:gd name="T7" fmla="*/ 0 h 137"/>
                <a:gd name="T8" fmla="*/ 0 w 344"/>
                <a:gd name="T9" fmla="*/ 0 h 137"/>
                <a:gd name="T10" fmla="*/ 0 w 344"/>
                <a:gd name="T11" fmla="*/ 0 h 137"/>
                <a:gd name="T12" fmla="*/ 0 w 344"/>
                <a:gd name="T13" fmla="*/ 0 h 137"/>
                <a:gd name="T14" fmla="*/ 0 w 344"/>
                <a:gd name="T15" fmla="*/ 0 h 137"/>
                <a:gd name="T16" fmla="*/ 0 w 344"/>
                <a:gd name="T17" fmla="*/ 0 h 137"/>
                <a:gd name="T18" fmla="*/ 0 w 344"/>
                <a:gd name="T19" fmla="*/ 0 h 137"/>
                <a:gd name="T20" fmla="*/ 0 w 344"/>
                <a:gd name="T21" fmla="*/ 0 h 137"/>
                <a:gd name="T22" fmla="*/ 0 w 344"/>
                <a:gd name="T23" fmla="*/ 0 h 137"/>
                <a:gd name="T24" fmla="*/ 0 w 344"/>
                <a:gd name="T25" fmla="*/ 0 h 137"/>
                <a:gd name="T26" fmla="*/ 0 w 344"/>
                <a:gd name="T27" fmla="*/ 0 h 137"/>
                <a:gd name="T28" fmla="*/ 0 w 344"/>
                <a:gd name="T29" fmla="*/ 0 h 137"/>
                <a:gd name="T30" fmla="*/ 0 w 344"/>
                <a:gd name="T31" fmla="*/ 0 h 137"/>
                <a:gd name="T32" fmla="*/ 0 w 344"/>
                <a:gd name="T33" fmla="*/ 0 h 137"/>
                <a:gd name="T34" fmla="*/ 0 w 344"/>
                <a:gd name="T35" fmla="*/ 0 h 137"/>
                <a:gd name="T36" fmla="*/ 0 w 344"/>
                <a:gd name="T37" fmla="*/ 0 h 137"/>
                <a:gd name="T38" fmla="*/ 0 w 344"/>
                <a:gd name="T39" fmla="*/ 0 h 137"/>
                <a:gd name="T40" fmla="*/ 0 w 344"/>
                <a:gd name="T41" fmla="*/ 0 h 137"/>
                <a:gd name="T42" fmla="*/ 0 w 344"/>
                <a:gd name="T43" fmla="*/ 0 h 137"/>
                <a:gd name="T44" fmla="*/ 0 w 344"/>
                <a:gd name="T45" fmla="*/ 0 h 137"/>
                <a:gd name="T46" fmla="*/ 0 w 344"/>
                <a:gd name="T47" fmla="*/ 0 h 137"/>
                <a:gd name="T48" fmla="*/ 0 w 344"/>
                <a:gd name="T49" fmla="*/ 0 h 137"/>
                <a:gd name="T50" fmla="*/ 0 w 344"/>
                <a:gd name="T51" fmla="*/ 0 h 137"/>
                <a:gd name="T52" fmla="*/ 0 w 344"/>
                <a:gd name="T53" fmla="*/ 0 h 137"/>
                <a:gd name="T54" fmla="*/ 0 w 344"/>
                <a:gd name="T55" fmla="*/ 0 h 137"/>
                <a:gd name="T56" fmla="*/ 0 w 344"/>
                <a:gd name="T57" fmla="*/ 0 h 137"/>
                <a:gd name="T58" fmla="*/ 0 w 344"/>
                <a:gd name="T59" fmla="*/ 0 h 137"/>
                <a:gd name="T60" fmla="*/ 0 w 344"/>
                <a:gd name="T61" fmla="*/ 0 h 137"/>
                <a:gd name="T62" fmla="*/ 0 w 344"/>
                <a:gd name="T63" fmla="*/ 0 h 137"/>
                <a:gd name="T64" fmla="*/ 0 w 344"/>
                <a:gd name="T65" fmla="*/ 0 h 137"/>
                <a:gd name="T66" fmla="*/ 0 w 344"/>
                <a:gd name="T67" fmla="*/ 0 h 137"/>
                <a:gd name="T68" fmla="*/ 0 w 344"/>
                <a:gd name="T69" fmla="*/ 0 h 137"/>
                <a:gd name="T70" fmla="*/ 0 w 344"/>
                <a:gd name="T71" fmla="*/ 0 h 137"/>
                <a:gd name="T72" fmla="*/ 0 w 344"/>
                <a:gd name="T73" fmla="*/ 0 h 137"/>
                <a:gd name="T74" fmla="*/ 0 w 344"/>
                <a:gd name="T75" fmla="*/ 0 h 137"/>
                <a:gd name="T76" fmla="*/ 0 w 344"/>
                <a:gd name="T77" fmla="*/ 0 h 137"/>
                <a:gd name="T78" fmla="*/ 0 w 344"/>
                <a:gd name="T79" fmla="*/ 0 h 137"/>
                <a:gd name="T80" fmla="*/ 0 w 344"/>
                <a:gd name="T81" fmla="*/ 0 h 137"/>
                <a:gd name="T82" fmla="*/ 0 w 344"/>
                <a:gd name="T83" fmla="*/ 0 h 137"/>
                <a:gd name="T84" fmla="*/ 0 w 344"/>
                <a:gd name="T85" fmla="*/ 0 h 137"/>
                <a:gd name="T86" fmla="*/ 0 w 344"/>
                <a:gd name="T87" fmla="*/ 0 h 137"/>
                <a:gd name="T88" fmla="*/ 0 w 344"/>
                <a:gd name="T89" fmla="*/ 0 h 137"/>
                <a:gd name="T90" fmla="*/ 0 w 344"/>
                <a:gd name="T91" fmla="*/ 0 h 137"/>
                <a:gd name="T92" fmla="*/ 0 w 344"/>
                <a:gd name="T93" fmla="*/ 0 h 137"/>
                <a:gd name="T94" fmla="*/ 0 w 344"/>
                <a:gd name="T95" fmla="*/ 0 h 137"/>
                <a:gd name="T96" fmla="*/ 0 w 344"/>
                <a:gd name="T97" fmla="*/ 0 h 13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44"/>
                <a:gd name="T148" fmla="*/ 0 h 137"/>
                <a:gd name="T149" fmla="*/ 344 w 344"/>
                <a:gd name="T150" fmla="*/ 137 h 13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44" h="137">
                  <a:moveTo>
                    <a:pt x="0" y="137"/>
                  </a:moveTo>
                  <a:lnTo>
                    <a:pt x="2" y="121"/>
                  </a:lnTo>
                  <a:lnTo>
                    <a:pt x="5" y="107"/>
                  </a:lnTo>
                  <a:lnTo>
                    <a:pt x="12" y="93"/>
                  </a:lnTo>
                  <a:lnTo>
                    <a:pt x="22" y="79"/>
                  </a:lnTo>
                  <a:lnTo>
                    <a:pt x="37" y="66"/>
                  </a:lnTo>
                  <a:lnTo>
                    <a:pt x="53" y="54"/>
                  </a:lnTo>
                  <a:lnTo>
                    <a:pt x="62" y="50"/>
                  </a:lnTo>
                  <a:lnTo>
                    <a:pt x="72" y="45"/>
                  </a:lnTo>
                  <a:lnTo>
                    <a:pt x="83" y="42"/>
                  </a:lnTo>
                  <a:lnTo>
                    <a:pt x="93" y="38"/>
                  </a:lnTo>
                  <a:lnTo>
                    <a:pt x="102" y="35"/>
                  </a:lnTo>
                  <a:lnTo>
                    <a:pt x="112" y="34"/>
                  </a:lnTo>
                  <a:lnTo>
                    <a:pt x="121" y="33"/>
                  </a:lnTo>
                  <a:lnTo>
                    <a:pt x="132" y="31"/>
                  </a:lnTo>
                  <a:lnTo>
                    <a:pt x="138" y="31"/>
                  </a:lnTo>
                  <a:lnTo>
                    <a:pt x="142" y="31"/>
                  </a:lnTo>
                  <a:lnTo>
                    <a:pt x="150" y="33"/>
                  </a:lnTo>
                  <a:lnTo>
                    <a:pt x="155" y="33"/>
                  </a:lnTo>
                  <a:lnTo>
                    <a:pt x="161" y="34"/>
                  </a:lnTo>
                  <a:lnTo>
                    <a:pt x="170" y="36"/>
                  </a:lnTo>
                  <a:lnTo>
                    <a:pt x="176" y="39"/>
                  </a:lnTo>
                  <a:lnTo>
                    <a:pt x="186" y="43"/>
                  </a:lnTo>
                  <a:lnTo>
                    <a:pt x="176" y="9"/>
                  </a:lnTo>
                  <a:lnTo>
                    <a:pt x="337" y="0"/>
                  </a:lnTo>
                  <a:lnTo>
                    <a:pt x="344" y="46"/>
                  </a:lnTo>
                  <a:lnTo>
                    <a:pt x="266" y="58"/>
                  </a:lnTo>
                  <a:lnTo>
                    <a:pt x="271" y="80"/>
                  </a:lnTo>
                  <a:lnTo>
                    <a:pt x="277" y="101"/>
                  </a:lnTo>
                  <a:lnTo>
                    <a:pt x="282" y="119"/>
                  </a:lnTo>
                  <a:lnTo>
                    <a:pt x="288" y="137"/>
                  </a:lnTo>
                  <a:lnTo>
                    <a:pt x="213" y="137"/>
                  </a:lnTo>
                  <a:lnTo>
                    <a:pt x="207" y="114"/>
                  </a:lnTo>
                  <a:lnTo>
                    <a:pt x="194" y="106"/>
                  </a:lnTo>
                  <a:lnTo>
                    <a:pt x="186" y="100"/>
                  </a:lnTo>
                  <a:lnTo>
                    <a:pt x="177" y="96"/>
                  </a:lnTo>
                  <a:lnTo>
                    <a:pt x="170" y="92"/>
                  </a:lnTo>
                  <a:lnTo>
                    <a:pt x="164" y="90"/>
                  </a:lnTo>
                  <a:lnTo>
                    <a:pt x="155" y="89"/>
                  </a:lnTo>
                  <a:lnTo>
                    <a:pt x="146" y="89"/>
                  </a:lnTo>
                  <a:lnTo>
                    <a:pt x="138" y="89"/>
                  </a:lnTo>
                  <a:lnTo>
                    <a:pt x="121" y="92"/>
                  </a:lnTo>
                  <a:lnTo>
                    <a:pt x="108" y="96"/>
                  </a:lnTo>
                  <a:lnTo>
                    <a:pt x="96" y="102"/>
                  </a:lnTo>
                  <a:lnTo>
                    <a:pt x="86" y="111"/>
                  </a:lnTo>
                  <a:lnTo>
                    <a:pt x="81" y="121"/>
                  </a:lnTo>
                  <a:lnTo>
                    <a:pt x="78" y="132"/>
                  </a:lnTo>
                  <a:lnTo>
                    <a:pt x="78" y="137"/>
                  </a:lnTo>
                  <a:lnTo>
                    <a:pt x="0" y="137"/>
                  </a:lnTo>
                  <a:close/>
                </a:path>
              </a:pathLst>
            </a:custGeom>
            <a:solidFill>
              <a:srgbClr val="FF0083"/>
            </a:solidFill>
            <a:ln w="9525">
              <a:noFill/>
              <a:round/>
              <a:headEnd/>
              <a:tailEnd/>
            </a:ln>
          </p:spPr>
          <p:txBody>
            <a:bodyPr/>
            <a:lstStyle/>
            <a:p>
              <a:endParaRPr lang="en-US"/>
            </a:p>
          </p:txBody>
        </p:sp>
        <p:sp>
          <p:nvSpPr>
            <p:cNvPr id="35916" name="Freeform 77"/>
            <p:cNvSpPr>
              <a:spLocks/>
            </p:cNvSpPr>
            <p:nvPr/>
          </p:nvSpPr>
          <p:spPr bwMode="auto">
            <a:xfrm>
              <a:off x="895" y="918"/>
              <a:ext cx="101" cy="47"/>
            </a:xfrm>
            <a:custGeom>
              <a:avLst/>
              <a:gdLst>
                <a:gd name="T0" fmla="*/ 0 w 404"/>
                <a:gd name="T1" fmla="*/ 0 h 282"/>
                <a:gd name="T2" fmla="*/ 0 w 404"/>
                <a:gd name="T3" fmla="*/ 0 h 282"/>
                <a:gd name="T4" fmla="*/ 0 w 404"/>
                <a:gd name="T5" fmla="*/ 0 h 282"/>
                <a:gd name="T6" fmla="*/ 0 w 404"/>
                <a:gd name="T7" fmla="*/ 0 h 282"/>
                <a:gd name="T8" fmla="*/ 0 w 404"/>
                <a:gd name="T9" fmla="*/ 0 h 282"/>
                <a:gd name="T10" fmla="*/ 0 w 404"/>
                <a:gd name="T11" fmla="*/ 0 h 282"/>
                <a:gd name="T12" fmla="*/ 0 w 404"/>
                <a:gd name="T13" fmla="*/ 0 h 282"/>
                <a:gd name="T14" fmla="*/ 0 w 404"/>
                <a:gd name="T15" fmla="*/ 0 h 282"/>
                <a:gd name="T16" fmla="*/ 0 w 404"/>
                <a:gd name="T17" fmla="*/ 0 h 282"/>
                <a:gd name="T18" fmla="*/ 0 w 404"/>
                <a:gd name="T19" fmla="*/ 0 h 282"/>
                <a:gd name="T20" fmla="*/ 0 w 404"/>
                <a:gd name="T21" fmla="*/ 0 h 282"/>
                <a:gd name="T22" fmla="*/ 0 w 404"/>
                <a:gd name="T23" fmla="*/ 0 h 282"/>
                <a:gd name="T24" fmla="*/ 0 w 404"/>
                <a:gd name="T25" fmla="*/ 0 h 282"/>
                <a:gd name="T26" fmla="*/ 0 w 404"/>
                <a:gd name="T27" fmla="*/ 0 h 282"/>
                <a:gd name="T28" fmla="*/ 0 w 404"/>
                <a:gd name="T29" fmla="*/ 0 h 282"/>
                <a:gd name="T30" fmla="*/ 0 w 404"/>
                <a:gd name="T31" fmla="*/ 0 h 282"/>
                <a:gd name="T32" fmla="*/ 0 w 404"/>
                <a:gd name="T33" fmla="*/ 0 h 282"/>
                <a:gd name="T34" fmla="*/ 0 w 404"/>
                <a:gd name="T35" fmla="*/ 0 h 282"/>
                <a:gd name="T36" fmla="*/ 0 w 404"/>
                <a:gd name="T37" fmla="*/ 0 h 282"/>
                <a:gd name="T38" fmla="*/ 0 w 404"/>
                <a:gd name="T39" fmla="*/ 0 h 282"/>
                <a:gd name="T40" fmla="*/ 0 w 404"/>
                <a:gd name="T41" fmla="*/ 0 h 282"/>
                <a:gd name="T42" fmla="*/ 0 w 404"/>
                <a:gd name="T43" fmla="*/ 0 h 282"/>
                <a:gd name="T44" fmla="*/ 0 w 404"/>
                <a:gd name="T45" fmla="*/ 0 h 282"/>
                <a:gd name="T46" fmla="*/ 0 w 404"/>
                <a:gd name="T47" fmla="*/ 0 h 282"/>
                <a:gd name="T48" fmla="*/ 0 w 404"/>
                <a:gd name="T49" fmla="*/ 0 h 282"/>
                <a:gd name="T50" fmla="*/ 0 w 404"/>
                <a:gd name="T51" fmla="*/ 0 h 282"/>
                <a:gd name="T52" fmla="*/ 0 w 404"/>
                <a:gd name="T53" fmla="*/ 0 h 282"/>
                <a:gd name="T54" fmla="*/ 0 w 404"/>
                <a:gd name="T55" fmla="*/ 0 h 282"/>
                <a:gd name="T56" fmla="*/ 0 w 404"/>
                <a:gd name="T57" fmla="*/ 0 h 282"/>
                <a:gd name="T58" fmla="*/ 0 w 404"/>
                <a:gd name="T59" fmla="*/ 0 h 282"/>
                <a:gd name="T60" fmla="*/ 0 w 404"/>
                <a:gd name="T61" fmla="*/ 0 h 282"/>
                <a:gd name="T62" fmla="*/ 0 w 404"/>
                <a:gd name="T63" fmla="*/ 0 h 282"/>
                <a:gd name="T64" fmla="*/ 0 w 404"/>
                <a:gd name="T65" fmla="*/ 0 h 282"/>
                <a:gd name="T66" fmla="*/ 0 w 404"/>
                <a:gd name="T67" fmla="*/ 0 h 282"/>
                <a:gd name="T68" fmla="*/ 0 w 404"/>
                <a:gd name="T69" fmla="*/ 0 h 282"/>
                <a:gd name="T70" fmla="*/ 0 w 404"/>
                <a:gd name="T71" fmla="*/ 0 h 282"/>
                <a:gd name="T72" fmla="*/ 0 w 404"/>
                <a:gd name="T73" fmla="*/ 0 h 282"/>
                <a:gd name="T74" fmla="*/ 0 w 404"/>
                <a:gd name="T75" fmla="*/ 0 h 282"/>
                <a:gd name="T76" fmla="*/ 0 w 404"/>
                <a:gd name="T77" fmla="*/ 0 h 282"/>
                <a:gd name="T78" fmla="*/ 0 w 404"/>
                <a:gd name="T79" fmla="*/ 0 h 282"/>
                <a:gd name="T80" fmla="*/ 0 w 404"/>
                <a:gd name="T81" fmla="*/ 0 h 282"/>
                <a:gd name="T82" fmla="*/ 0 w 404"/>
                <a:gd name="T83" fmla="*/ 0 h 282"/>
                <a:gd name="T84" fmla="*/ 0 w 404"/>
                <a:gd name="T85" fmla="*/ 0 h 282"/>
                <a:gd name="T86" fmla="*/ 0 w 404"/>
                <a:gd name="T87" fmla="*/ 0 h 282"/>
                <a:gd name="T88" fmla="*/ 0 w 404"/>
                <a:gd name="T89" fmla="*/ 0 h 282"/>
                <a:gd name="T90" fmla="*/ 0 w 404"/>
                <a:gd name="T91" fmla="*/ 0 h 282"/>
                <a:gd name="T92" fmla="*/ 0 w 404"/>
                <a:gd name="T93" fmla="*/ 0 h 282"/>
                <a:gd name="T94" fmla="*/ 0 w 404"/>
                <a:gd name="T95" fmla="*/ 0 h 282"/>
                <a:gd name="T96" fmla="*/ 0 w 404"/>
                <a:gd name="T97" fmla="*/ 0 h 282"/>
                <a:gd name="T98" fmla="*/ 0 w 404"/>
                <a:gd name="T99" fmla="*/ 0 h 282"/>
                <a:gd name="T100" fmla="*/ 0 w 404"/>
                <a:gd name="T101" fmla="*/ 0 h 282"/>
                <a:gd name="T102" fmla="*/ 0 w 404"/>
                <a:gd name="T103" fmla="*/ 0 h 282"/>
                <a:gd name="T104" fmla="*/ 0 w 404"/>
                <a:gd name="T105" fmla="*/ 0 h 282"/>
                <a:gd name="T106" fmla="*/ 0 w 404"/>
                <a:gd name="T107" fmla="*/ 0 h 282"/>
                <a:gd name="T108" fmla="*/ 0 w 404"/>
                <a:gd name="T109" fmla="*/ 0 h 282"/>
                <a:gd name="T110" fmla="*/ 0 w 404"/>
                <a:gd name="T111" fmla="*/ 0 h 282"/>
                <a:gd name="T112" fmla="*/ 0 w 404"/>
                <a:gd name="T113" fmla="*/ 0 h 282"/>
                <a:gd name="T114" fmla="*/ 0 w 404"/>
                <a:gd name="T115" fmla="*/ 0 h 282"/>
                <a:gd name="T116" fmla="*/ 0 w 404"/>
                <a:gd name="T117" fmla="*/ 0 h 282"/>
                <a:gd name="T118" fmla="*/ 0 w 404"/>
                <a:gd name="T119" fmla="*/ 0 h 282"/>
                <a:gd name="T120" fmla="*/ 0 w 404"/>
                <a:gd name="T121" fmla="*/ 0 h 282"/>
                <a:gd name="T122" fmla="*/ 0 w 404"/>
                <a:gd name="T123" fmla="*/ 0 h 2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404"/>
                <a:gd name="T187" fmla="*/ 0 h 282"/>
                <a:gd name="T188" fmla="*/ 404 w 404"/>
                <a:gd name="T189" fmla="*/ 282 h 2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404" h="282">
                  <a:moveTo>
                    <a:pt x="0" y="0"/>
                  </a:moveTo>
                  <a:lnTo>
                    <a:pt x="3" y="17"/>
                  </a:lnTo>
                  <a:lnTo>
                    <a:pt x="9" y="32"/>
                  </a:lnTo>
                  <a:lnTo>
                    <a:pt x="18" y="46"/>
                  </a:lnTo>
                  <a:lnTo>
                    <a:pt x="28" y="58"/>
                  </a:lnTo>
                  <a:lnTo>
                    <a:pt x="40" y="70"/>
                  </a:lnTo>
                  <a:lnTo>
                    <a:pt x="53" y="81"/>
                  </a:lnTo>
                  <a:lnTo>
                    <a:pt x="66" y="89"/>
                  </a:lnTo>
                  <a:lnTo>
                    <a:pt x="81" y="97"/>
                  </a:lnTo>
                  <a:lnTo>
                    <a:pt x="96" y="102"/>
                  </a:lnTo>
                  <a:lnTo>
                    <a:pt x="112" y="104"/>
                  </a:lnTo>
                  <a:lnTo>
                    <a:pt x="123" y="104"/>
                  </a:lnTo>
                  <a:lnTo>
                    <a:pt x="134" y="104"/>
                  </a:lnTo>
                  <a:lnTo>
                    <a:pt x="146" y="104"/>
                  </a:lnTo>
                  <a:lnTo>
                    <a:pt x="160" y="104"/>
                  </a:lnTo>
                  <a:lnTo>
                    <a:pt x="171" y="103"/>
                  </a:lnTo>
                  <a:lnTo>
                    <a:pt x="185" y="102"/>
                  </a:lnTo>
                  <a:lnTo>
                    <a:pt x="196" y="100"/>
                  </a:lnTo>
                  <a:lnTo>
                    <a:pt x="208" y="99"/>
                  </a:lnTo>
                  <a:lnTo>
                    <a:pt x="214" y="98"/>
                  </a:lnTo>
                  <a:lnTo>
                    <a:pt x="222" y="94"/>
                  </a:lnTo>
                  <a:lnTo>
                    <a:pt x="229" y="89"/>
                  </a:lnTo>
                  <a:lnTo>
                    <a:pt x="239" y="81"/>
                  </a:lnTo>
                  <a:lnTo>
                    <a:pt x="248" y="90"/>
                  </a:lnTo>
                  <a:lnTo>
                    <a:pt x="257" y="100"/>
                  </a:lnTo>
                  <a:lnTo>
                    <a:pt x="265" y="109"/>
                  </a:lnTo>
                  <a:lnTo>
                    <a:pt x="272" y="117"/>
                  </a:lnTo>
                  <a:lnTo>
                    <a:pt x="280" y="126"/>
                  </a:lnTo>
                  <a:lnTo>
                    <a:pt x="286" y="133"/>
                  </a:lnTo>
                  <a:lnTo>
                    <a:pt x="293" y="138"/>
                  </a:lnTo>
                  <a:lnTo>
                    <a:pt x="298" y="144"/>
                  </a:lnTo>
                  <a:lnTo>
                    <a:pt x="308" y="154"/>
                  </a:lnTo>
                  <a:lnTo>
                    <a:pt x="315" y="162"/>
                  </a:lnTo>
                  <a:lnTo>
                    <a:pt x="322" y="169"/>
                  </a:lnTo>
                  <a:lnTo>
                    <a:pt x="323" y="174"/>
                  </a:lnTo>
                  <a:lnTo>
                    <a:pt x="324" y="181"/>
                  </a:lnTo>
                  <a:lnTo>
                    <a:pt x="324" y="188"/>
                  </a:lnTo>
                  <a:lnTo>
                    <a:pt x="322" y="194"/>
                  </a:lnTo>
                  <a:lnTo>
                    <a:pt x="315" y="200"/>
                  </a:lnTo>
                  <a:lnTo>
                    <a:pt x="308" y="206"/>
                  </a:lnTo>
                  <a:lnTo>
                    <a:pt x="298" y="211"/>
                  </a:lnTo>
                  <a:lnTo>
                    <a:pt x="286" y="215"/>
                  </a:lnTo>
                  <a:lnTo>
                    <a:pt x="271" y="220"/>
                  </a:lnTo>
                  <a:lnTo>
                    <a:pt x="261" y="223"/>
                  </a:lnTo>
                  <a:lnTo>
                    <a:pt x="251" y="224"/>
                  </a:lnTo>
                  <a:lnTo>
                    <a:pt x="241" y="226"/>
                  </a:lnTo>
                  <a:lnTo>
                    <a:pt x="229" y="227"/>
                  </a:lnTo>
                  <a:lnTo>
                    <a:pt x="215" y="227"/>
                  </a:lnTo>
                  <a:lnTo>
                    <a:pt x="204" y="227"/>
                  </a:lnTo>
                  <a:lnTo>
                    <a:pt x="193" y="227"/>
                  </a:lnTo>
                  <a:lnTo>
                    <a:pt x="181" y="226"/>
                  </a:lnTo>
                  <a:lnTo>
                    <a:pt x="171" y="223"/>
                  </a:lnTo>
                  <a:lnTo>
                    <a:pt x="161" y="219"/>
                  </a:lnTo>
                  <a:lnTo>
                    <a:pt x="153" y="213"/>
                  </a:lnTo>
                  <a:lnTo>
                    <a:pt x="148" y="208"/>
                  </a:lnTo>
                  <a:lnTo>
                    <a:pt x="146" y="200"/>
                  </a:lnTo>
                  <a:lnTo>
                    <a:pt x="150" y="194"/>
                  </a:lnTo>
                  <a:lnTo>
                    <a:pt x="155" y="191"/>
                  </a:lnTo>
                  <a:lnTo>
                    <a:pt x="165" y="188"/>
                  </a:lnTo>
                  <a:lnTo>
                    <a:pt x="170" y="188"/>
                  </a:lnTo>
                  <a:lnTo>
                    <a:pt x="176" y="190"/>
                  </a:lnTo>
                  <a:lnTo>
                    <a:pt x="183" y="194"/>
                  </a:lnTo>
                  <a:lnTo>
                    <a:pt x="191" y="205"/>
                  </a:lnTo>
                  <a:lnTo>
                    <a:pt x="238" y="178"/>
                  </a:lnTo>
                  <a:lnTo>
                    <a:pt x="223" y="166"/>
                  </a:lnTo>
                  <a:lnTo>
                    <a:pt x="212" y="157"/>
                  </a:lnTo>
                  <a:lnTo>
                    <a:pt x="200" y="149"/>
                  </a:lnTo>
                  <a:lnTo>
                    <a:pt x="190" y="146"/>
                  </a:lnTo>
                  <a:lnTo>
                    <a:pt x="180" y="143"/>
                  </a:lnTo>
                  <a:lnTo>
                    <a:pt x="170" y="143"/>
                  </a:lnTo>
                  <a:lnTo>
                    <a:pt x="156" y="143"/>
                  </a:lnTo>
                  <a:lnTo>
                    <a:pt x="142" y="146"/>
                  </a:lnTo>
                  <a:lnTo>
                    <a:pt x="127" y="149"/>
                  </a:lnTo>
                  <a:lnTo>
                    <a:pt x="112" y="157"/>
                  </a:lnTo>
                  <a:lnTo>
                    <a:pt x="99" y="165"/>
                  </a:lnTo>
                  <a:lnTo>
                    <a:pt x="90" y="175"/>
                  </a:lnTo>
                  <a:lnTo>
                    <a:pt x="83" y="185"/>
                  </a:lnTo>
                  <a:lnTo>
                    <a:pt x="80" y="199"/>
                  </a:lnTo>
                  <a:lnTo>
                    <a:pt x="80" y="210"/>
                  </a:lnTo>
                  <a:lnTo>
                    <a:pt x="85" y="223"/>
                  </a:lnTo>
                  <a:lnTo>
                    <a:pt x="98" y="242"/>
                  </a:lnTo>
                  <a:lnTo>
                    <a:pt x="117" y="258"/>
                  </a:lnTo>
                  <a:lnTo>
                    <a:pt x="140" y="271"/>
                  </a:lnTo>
                  <a:lnTo>
                    <a:pt x="166" y="277"/>
                  </a:lnTo>
                  <a:lnTo>
                    <a:pt x="194" y="282"/>
                  </a:lnTo>
                  <a:lnTo>
                    <a:pt x="228" y="282"/>
                  </a:lnTo>
                  <a:lnTo>
                    <a:pt x="261" y="277"/>
                  </a:lnTo>
                  <a:lnTo>
                    <a:pt x="296" y="269"/>
                  </a:lnTo>
                  <a:lnTo>
                    <a:pt x="323" y="259"/>
                  </a:lnTo>
                  <a:lnTo>
                    <a:pt x="347" y="246"/>
                  </a:lnTo>
                  <a:lnTo>
                    <a:pt x="367" y="232"/>
                  </a:lnTo>
                  <a:lnTo>
                    <a:pt x="385" y="219"/>
                  </a:lnTo>
                  <a:lnTo>
                    <a:pt x="396" y="201"/>
                  </a:lnTo>
                  <a:lnTo>
                    <a:pt x="403" y="184"/>
                  </a:lnTo>
                  <a:lnTo>
                    <a:pt x="404" y="167"/>
                  </a:lnTo>
                  <a:lnTo>
                    <a:pt x="400" y="151"/>
                  </a:lnTo>
                  <a:lnTo>
                    <a:pt x="398" y="143"/>
                  </a:lnTo>
                  <a:lnTo>
                    <a:pt x="389" y="133"/>
                  </a:lnTo>
                  <a:lnTo>
                    <a:pt x="377" y="120"/>
                  </a:lnTo>
                  <a:lnTo>
                    <a:pt x="362" y="106"/>
                  </a:lnTo>
                  <a:lnTo>
                    <a:pt x="350" y="94"/>
                  </a:lnTo>
                  <a:lnTo>
                    <a:pt x="336" y="81"/>
                  </a:lnTo>
                  <a:lnTo>
                    <a:pt x="326" y="70"/>
                  </a:lnTo>
                  <a:lnTo>
                    <a:pt x="318" y="57"/>
                  </a:lnTo>
                  <a:lnTo>
                    <a:pt x="309" y="44"/>
                  </a:lnTo>
                  <a:lnTo>
                    <a:pt x="301" y="32"/>
                  </a:lnTo>
                  <a:lnTo>
                    <a:pt x="294" y="17"/>
                  </a:lnTo>
                  <a:lnTo>
                    <a:pt x="288" y="0"/>
                  </a:lnTo>
                  <a:lnTo>
                    <a:pt x="213" y="0"/>
                  </a:lnTo>
                  <a:lnTo>
                    <a:pt x="222" y="22"/>
                  </a:lnTo>
                  <a:lnTo>
                    <a:pt x="213" y="32"/>
                  </a:lnTo>
                  <a:lnTo>
                    <a:pt x="204" y="38"/>
                  </a:lnTo>
                  <a:lnTo>
                    <a:pt x="193" y="43"/>
                  </a:lnTo>
                  <a:lnTo>
                    <a:pt x="177" y="46"/>
                  </a:lnTo>
                  <a:lnTo>
                    <a:pt x="160" y="47"/>
                  </a:lnTo>
                  <a:lnTo>
                    <a:pt x="142" y="49"/>
                  </a:lnTo>
                  <a:lnTo>
                    <a:pt x="128" y="47"/>
                  </a:lnTo>
                  <a:lnTo>
                    <a:pt x="114" y="44"/>
                  </a:lnTo>
                  <a:lnTo>
                    <a:pt x="104" y="40"/>
                  </a:lnTo>
                  <a:lnTo>
                    <a:pt x="95" y="36"/>
                  </a:lnTo>
                  <a:lnTo>
                    <a:pt x="88" y="28"/>
                  </a:lnTo>
                  <a:lnTo>
                    <a:pt x="83" y="20"/>
                  </a:lnTo>
                  <a:lnTo>
                    <a:pt x="78" y="8"/>
                  </a:lnTo>
                  <a:lnTo>
                    <a:pt x="78" y="0"/>
                  </a:lnTo>
                  <a:lnTo>
                    <a:pt x="0" y="0"/>
                  </a:lnTo>
                  <a:close/>
                </a:path>
              </a:pathLst>
            </a:custGeom>
            <a:solidFill>
              <a:srgbClr val="FF0083"/>
            </a:solidFill>
            <a:ln w="9525">
              <a:noFill/>
              <a:round/>
              <a:headEnd/>
              <a:tailEnd/>
            </a:ln>
          </p:spPr>
          <p:txBody>
            <a:bodyPr/>
            <a:lstStyle/>
            <a:p>
              <a:endParaRPr lang="en-US"/>
            </a:p>
          </p:txBody>
        </p:sp>
        <p:sp>
          <p:nvSpPr>
            <p:cNvPr id="35917" name="Freeform 78"/>
            <p:cNvSpPr>
              <a:spLocks/>
            </p:cNvSpPr>
            <p:nvPr/>
          </p:nvSpPr>
          <p:spPr bwMode="auto">
            <a:xfrm>
              <a:off x="999" y="875"/>
              <a:ext cx="31" cy="42"/>
            </a:xfrm>
            <a:custGeom>
              <a:avLst/>
              <a:gdLst>
                <a:gd name="T0" fmla="*/ 0 w 124"/>
                <a:gd name="T1" fmla="*/ 0 h 252"/>
                <a:gd name="T2" fmla="*/ 0 w 124"/>
                <a:gd name="T3" fmla="*/ 0 h 252"/>
                <a:gd name="T4" fmla="*/ 0 w 124"/>
                <a:gd name="T5" fmla="*/ 0 h 252"/>
                <a:gd name="T6" fmla="*/ 0 w 124"/>
                <a:gd name="T7" fmla="*/ 0 h 252"/>
                <a:gd name="T8" fmla="*/ 0 w 124"/>
                <a:gd name="T9" fmla="*/ 0 h 252"/>
                <a:gd name="T10" fmla="*/ 0 60000 65536"/>
                <a:gd name="T11" fmla="*/ 0 60000 65536"/>
                <a:gd name="T12" fmla="*/ 0 60000 65536"/>
                <a:gd name="T13" fmla="*/ 0 60000 65536"/>
                <a:gd name="T14" fmla="*/ 0 60000 65536"/>
                <a:gd name="T15" fmla="*/ 0 w 124"/>
                <a:gd name="T16" fmla="*/ 0 h 252"/>
                <a:gd name="T17" fmla="*/ 124 w 124"/>
                <a:gd name="T18" fmla="*/ 252 h 252"/>
              </a:gdLst>
              <a:ahLst/>
              <a:cxnLst>
                <a:cxn ang="T10">
                  <a:pos x="T0" y="T1"/>
                </a:cxn>
                <a:cxn ang="T11">
                  <a:pos x="T2" y="T3"/>
                </a:cxn>
                <a:cxn ang="T12">
                  <a:pos x="T4" y="T5"/>
                </a:cxn>
                <a:cxn ang="T13">
                  <a:pos x="T6" y="T7"/>
                </a:cxn>
                <a:cxn ang="T14">
                  <a:pos x="T8" y="T9"/>
                </a:cxn>
              </a:cxnLst>
              <a:rect l="T15" t="T16" r="T17" b="T18"/>
              <a:pathLst>
                <a:path w="124" h="252">
                  <a:moveTo>
                    <a:pt x="124" y="4"/>
                  </a:moveTo>
                  <a:lnTo>
                    <a:pt x="101" y="232"/>
                  </a:lnTo>
                  <a:lnTo>
                    <a:pt x="19" y="252"/>
                  </a:lnTo>
                  <a:lnTo>
                    <a:pt x="0" y="0"/>
                  </a:lnTo>
                  <a:lnTo>
                    <a:pt x="124" y="4"/>
                  </a:lnTo>
                  <a:close/>
                </a:path>
              </a:pathLst>
            </a:custGeom>
            <a:solidFill>
              <a:srgbClr val="048304"/>
            </a:solidFill>
            <a:ln w="9525">
              <a:noFill/>
              <a:round/>
              <a:headEnd/>
              <a:tailEnd/>
            </a:ln>
          </p:spPr>
          <p:txBody>
            <a:bodyPr/>
            <a:lstStyle/>
            <a:p>
              <a:endParaRPr lang="en-US"/>
            </a:p>
          </p:txBody>
        </p:sp>
        <p:sp>
          <p:nvSpPr>
            <p:cNvPr id="35918" name="Freeform 79"/>
            <p:cNvSpPr>
              <a:spLocks/>
            </p:cNvSpPr>
            <p:nvPr/>
          </p:nvSpPr>
          <p:spPr bwMode="auto">
            <a:xfrm>
              <a:off x="1004" y="923"/>
              <a:ext cx="23" cy="14"/>
            </a:xfrm>
            <a:custGeom>
              <a:avLst/>
              <a:gdLst>
                <a:gd name="T0" fmla="*/ 0 w 91"/>
                <a:gd name="T1" fmla="*/ 0 h 83"/>
                <a:gd name="T2" fmla="*/ 0 w 91"/>
                <a:gd name="T3" fmla="*/ 0 h 83"/>
                <a:gd name="T4" fmla="*/ 0 w 91"/>
                <a:gd name="T5" fmla="*/ 0 h 83"/>
                <a:gd name="T6" fmla="*/ 0 w 91"/>
                <a:gd name="T7" fmla="*/ 0 h 83"/>
                <a:gd name="T8" fmla="*/ 0 w 91"/>
                <a:gd name="T9" fmla="*/ 0 h 83"/>
                <a:gd name="T10" fmla="*/ 0 w 91"/>
                <a:gd name="T11" fmla="*/ 0 h 83"/>
                <a:gd name="T12" fmla="*/ 0 w 91"/>
                <a:gd name="T13" fmla="*/ 0 h 83"/>
                <a:gd name="T14" fmla="*/ 0 w 91"/>
                <a:gd name="T15" fmla="*/ 0 h 83"/>
                <a:gd name="T16" fmla="*/ 0 w 91"/>
                <a:gd name="T17" fmla="*/ 0 h 83"/>
                <a:gd name="T18" fmla="*/ 0 w 91"/>
                <a:gd name="T19" fmla="*/ 0 h 83"/>
                <a:gd name="T20" fmla="*/ 0 w 91"/>
                <a:gd name="T21" fmla="*/ 0 h 83"/>
                <a:gd name="T22" fmla="*/ 0 w 91"/>
                <a:gd name="T23" fmla="*/ 0 h 83"/>
                <a:gd name="T24" fmla="*/ 0 w 91"/>
                <a:gd name="T25" fmla="*/ 0 h 83"/>
                <a:gd name="T26" fmla="*/ 0 w 91"/>
                <a:gd name="T27" fmla="*/ 0 h 83"/>
                <a:gd name="T28" fmla="*/ 0 w 91"/>
                <a:gd name="T29" fmla="*/ 0 h 83"/>
                <a:gd name="T30" fmla="*/ 0 w 91"/>
                <a:gd name="T31" fmla="*/ 0 h 83"/>
                <a:gd name="T32" fmla="*/ 0 w 91"/>
                <a:gd name="T33" fmla="*/ 0 h 83"/>
                <a:gd name="T34" fmla="*/ 0 w 91"/>
                <a:gd name="T35" fmla="*/ 0 h 83"/>
                <a:gd name="T36" fmla="*/ 0 w 91"/>
                <a:gd name="T37" fmla="*/ 0 h 83"/>
                <a:gd name="T38" fmla="*/ 0 w 91"/>
                <a:gd name="T39" fmla="*/ 0 h 83"/>
                <a:gd name="T40" fmla="*/ 0 w 91"/>
                <a:gd name="T41" fmla="*/ 0 h 8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1"/>
                <a:gd name="T64" fmla="*/ 0 h 83"/>
                <a:gd name="T65" fmla="*/ 91 w 91"/>
                <a:gd name="T66" fmla="*/ 83 h 8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1" h="83">
                  <a:moveTo>
                    <a:pt x="88" y="26"/>
                  </a:moveTo>
                  <a:lnTo>
                    <a:pt x="91" y="44"/>
                  </a:lnTo>
                  <a:lnTo>
                    <a:pt x="83" y="62"/>
                  </a:lnTo>
                  <a:lnTo>
                    <a:pt x="71" y="74"/>
                  </a:lnTo>
                  <a:lnTo>
                    <a:pt x="53" y="81"/>
                  </a:lnTo>
                  <a:lnTo>
                    <a:pt x="45" y="83"/>
                  </a:lnTo>
                  <a:lnTo>
                    <a:pt x="38" y="81"/>
                  </a:lnTo>
                  <a:lnTo>
                    <a:pt x="29" y="80"/>
                  </a:lnTo>
                  <a:lnTo>
                    <a:pt x="20" y="75"/>
                  </a:lnTo>
                  <a:lnTo>
                    <a:pt x="14" y="71"/>
                  </a:lnTo>
                  <a:lnTo>
                    <a:pt x="9" y="66"/>
                  </a:lnTo>
                  <a:lnTo>
                    <a:pt x="4" y="58"/>
                  </a:lnTo>
                  <a:lnTo>
                    <a:pt x="0" y="52"/>
                  </a:lnTo>
                  <a:lnTo>
                    <a:pt x="0" y="33"/>
                  </a:lnTo>
                  <a:lnTo>
                    <a:pt x="7" y="18"/>
                  </a:lnTo>
                  <a:lnTo>
                    <a:pt x="21" y="6"/>
                  </a:lnTo>
                  <a:lnTo>
                    <a:pt x="42" y="0"/>
                  </a:lnTo>
                  <a:lnTo>
                    <a:pt x="59" y="2"/>
                  </a:lnTo>
                  <a:lnTo>
                    <a:pt x="73" y="6"/>
                  </a:lnTo>
                  <a:lnTo>
                    <a:pt x="83" y="15"/>
                  </a:lnTo>
                  <a:lnTo>
                    <a:pt x="88" y="26"/>
                  </a:lnTo>
                  <a:close/>
                </a:path>
              </a:pathLst>
            </a:custGeom>
            <a:solidFill>
              <a:srgbClr val="048304"/>
            </a:solidFill>
            <a:ln w="9525">
              <a:noFill/>
              <a:round/>
              <a:headEnd/>
              <a:tailEnd/>
            </a:ln>
          </p:spPr>
          <p:txBody>
            <a:bodyPr/>
            <a:lstStyle/>
            <a:p>
              <a:endParaRPr lang="en-US"/>
            </a:p>
          </p:txBody>
        </p:sp>
        <p:sp>
          <p:nvSpPr>
            <p:cNvPr id="35919" name="Freeform 80"/>
            <p:cNvSpPr>
              <a:spLocks/>
            </p:cNvSpPr>
            <p:nvPr/>
          </p:nvSpPr>
          <p:spPr bwMode="auto">
            <a:xfrm>
              <a:off x="1055" y="877"/>
              <a:ext cx="37" cy="36"/>
            </a:xfrm>
            <a:custGeom>
              <a:avLst/>
              <a:gdLst>
                <a:gd name="T0" fmla="*/ 0 w 148"/>
                <a:gd name="T1" fmla="*/ 0 h 217"/>
                <a:gd name="T2" fmla="*/ 0 w 148"/>
                <a:gd name="T3" fmla="*/ 0 h 217"/>
                <a:gd name="T4" fmla="*/ 0 w 148"/>
                <a:gd name="T5" fmla="*/ 0 h 217"/>
                <a:gd name="T6" fmla="*/ 0 w 148"/>
                <a:gd name="T7" fmla="*/ 0 h 217"/>
                <a:gd name="T8" fmla="*/ 0 w 148"/>
                <a:gd name="T9" fmla="*/ 0 h 217"/>
                <a:gd name="T10" fmla="*/ 0 60000 65536"/>
                <a:gd name="T11" fmla="*/ 0 60000 65536"/>
                <a:gd name="T12" fmla="*/ 0 60000 65536"/>
                <a:gd name="T13" fmla="*/ 0 60000 65536"/>
                <a:gd name="T14" fmla="*/ 0 60000 65536"/>
                <a:gd name="T15" fmla="*/ 0 w 148"/>
                <a:gd name="T16" fmla="*/ 0 h 217"/>
                <a:gd name="T17" fmla="*/ 148 w 148"/>
                <a:gd name="T18" fmla="*/ 217 h 217"/>
              </a:gdLst>
              <a:ahLst/>
              <a:cxnLst>
                <a:cxn ang="T10">
                  <a:pos x="T0" y="T1"/>
                </a:cxn>
                <a:cxn ang="T11">
                  <a:pos x="T2" y="T3"/>
                </a:cxn>
                <a:cxn ang="T12">
                  <a:pos x="T4" y="T5"/>
                </a:cxn>
                <a:cxn ang="T13">
                  <a:pos x="T6" y="T7"/>
                </a:cxn>
                <a:cxn ang="T14">
                  <a:pos x="T8" y="T9"/>
                </a:cxn>
              </a:cxnLst>
              <a:rect l="T15" t="T16" r="T17" b="T18"/>
              <a:pathLst>
                <a:path w="148" h="217">
                  <a:moveTo>
                    <a:pt x="148" y="2"/>
                  </a:moveTo>
                  <a:lnTo>
                    <a:pt x="83" y="199"/>
                  </a:lnTo>
                  <a:lnTo>
                    <a:pt x="0" y="217"/>
                  </a:lnTo>
                  <a:lnTo>
                    <a:pt x="22" y="0"/>
                  </a:lnTo>
                  <a:lnTo>
                    <a:pt x="148" y="2"/>
                  </a:lnTo>
                  <a:close/>
                </a:path>
              </a:pathLst>
            </a:custGeom>
            <a:solidFill>
              <a:srgbClr val="00FF83"/>
            </a:solidFill>
            <a:ln w="9525">
              <a:noFill/>
              <a:round/>
              <a:headEnd/>
              <a:tailEnd/>
            </a:ln>
          </p:spPr>
          <p:txBody>
            <a:bodyPr/>
            <a:lstStyle/>
            <a:p>
              <a:endParaRPr lang="en-US"/>
            </a:p>
          </p:txBody>
        </p:sp>
        <p:sp>
          <p:nvSpPr>
            <p:cNvPr id="35920" name="Freeform 81"/>
            <p:cNvSpPr>
              <a:spLocks/>
            </p:cNvSpPr>
            <p:nvPr/>
          </p:nvSpPr>
          <p:spPr bwMode="auto">
            <a:xfrm>
              <a:off x="1052" y="918"/>
              <a:ext cx="22" cy="12"/>
            </a:xfrm>
            <a:custGeom>
              <a:avLst/>
              <a:gdLst>
                <a:gd name="T0" fmla="*/ 0 w 88"/>
                <a:gd name="T1" fmla="*/ 0 h 71"/>
                <a:gd name="T2" fmla="*/ 0 w 88"/>
                <a:gd name="T3" fmla="*/ 0 h 71"/>
                <a:gd name="T4" fmla="*/ 0 w 88"/>
                <a:gd name="T5" fmla="*/ 0 h 71"/>
                <a:gd name="T6" fmla="*/ 0 w 88"/>
                <a:gd name="T7" fmla="*/ 0 h 71"/>
                <a:gd name="T8" fmla="*/ 0 w 88"/>
                <a:gd name="T9" fmla="*/ 0 h 71"/>
                <a:gd name="T10" fmla="*/ 0 w 88"/>
                <a:gd name="T11" fmla="*/ 0 h 71"/>
                <a:gd name="T12" fmla="*/ 0 w 88"/>
                <a:gd name="T13" fmla="*/ 0 h 71"/>
                <a:gd name="T14" fmla="*/ 0 w 88"/>
                <a:gd name="T15" fmla="*/ 0 h 71"/>
                <a:gd name="T16" fmla="*/ 0 w 88"/>
                <a:gd name="T17" fmla="*/ 0 h 71"/>
                <a:gd name="T18" fmla="*/ 0 w 88"/>
                <a:gd name="T19" fmla="*/ 0 h 71"/>
                <a:gd name="T20" fmla="*/ 0 w 88"/>
                <a:gd name="T21" fmla="*/ 0 h 71"/>
                <a:gd name="T22" fmla="*/ 0 w 88"/>
                <a:gd name="T23" fmla="*/ 0 h 71"/>
                <a:gd name="T24" fmla="*/ 0 w 88"/>
                <a:gd name="T25" fmla="*/ 0 h 71"/>
                <a:gd name="T26" fmla="*/ 0 w 88"/>
                <a:gd name="T27" fmla="*/ 0 h 71"/>
                <a:gd name="T28" fmla="*/ 0 w 88"/>
                <a:gd name="T29" fmla="*/ 0 h 71"/>
                <a:gd name="T30" fmla="*/ 0 w 88"/>
                <a:gd name="T31" fmla="*/ 0 h 71"/>
                <a:gd name="T32" fmla="*/ 0 w 88"/>
                <a:gd name="T33" fmla="*/ 0 h 71"/>
                <a:gd name="T34" fmla="*/ 0 w 88"/>
                <a:gd name="T35" fmla="*/ 0 h 71"/>
                <a:gd name="T36" fmla="*/ 0 w 88"/>
                <a:gd name="T37" fmla="*/ 0 h 71"/>
                <a:gd name="T38" fmla="*/ 0 w 88"/>
                <a:gd name="T39" fmla="*/ 0 h 71"/>
                <a:gd name="T40" fmla="*/ 0 w 88"/>
                <a:gd name="T41" fmla="*/ 0 h 7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8"/>
                <a:gd name="T64" fmla="*/ 0 h 71"/>
                <a:gd name="T65" fmla="*/ 88 w 88"/>
                <a:gd name="T66" fmla="*/ 71 h 7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8" h="71">
                  <a:moveTo>
                    <a:pt x="88" y="23"/>
                  </a:moveTo>
                  <a:lnTo>
                    <a:pt x="86" y="38"/>
                  </a:lnTo>
                  <a:lnTo>
                    <a:pt x="77" y="53"/>
                  </a:lnTo>
                  <a:lnTo>
                    <a:pt x="63" y="65"/>
                  </a:lnTo>
                  <a:lnTo>
                    <a:pt x="44" y="71"/>
                  </a:lnTo>
                  <a:lnTo>
                    <a:pt x="29" y="71"/>
                  </a:lnTo>
                  <a:lnTo>
                    <a:pt x="14" y="68"/>
                  </a:lnTo>
                  <a:lnTo>
                    <a:pt x="4" y="60"/>
                  </a:lnTo>
                  <a:lnTo>
                    <a:pt x="0" y="47"/>
                  </a:lnTo>
                  <a:lnTo>
                    <a:pt x="0" y="38"/>
                  </a:lnTo>
                  <a:lnTo>
                    <a:pt x="1" y="32"/>
                  </a:lnTo>
                  <a:lnTo>
                    <a:pt x="6" y="24"/>
                  </a:lnTo>
                  <a:lnTo>
                    <a:pt x="11" y="17"/>
                  </a:lnTo>
                  <a:lnTo>
                    <a:pt x="18" y="11"/>
                  </a:lnTo>
                  <a:lnTo>
                    <a:pt x="28" y="6"/>
                  </a:lnTo>
                  <a:lnTo>
                    <a:pt x="37" y="3"/>
                  </a:lnTo>
                  <a:lnTo>
                    <a:pt x="47" y="0"/>
                  </a:lnTo>
                  <a:lnTo>
                    <a:pt x="64" y="0"/>
                  </a:lnTo>
                  <a:lnTo>
                    <a:pt x="76" y="4"/>
                  </a:lnTo>
                  <a:lnTo>
                    <a:pt x="86" y="13"/>
                  </a:lnTo>
                  <a:lnTo>
                    <a:pt x="88" y="23"/>
                  </a:lnTo>
                  <a:close/>
                </a:path>
              </a:pathLst>
            </a:custGeom>
            <a:solidFill>
              <a:srgbClr val="00FF83"/>
            </a:solidFill>
            <a:ln w="9525">
              <a:noFill/>
              <a:round/>
              <a:headEnd/>
              <a:tailEnd/>
            </a:ln>
          </p:spPr>
          <p:txBody>
            <a:bodyPr/>
            <a:lstStyle/>
            <a:p>
              <a:endParaRPr lang="en-US"/>
            </a:p>
          </p:txBody>
        </p:sp>
        <p:sp>
          <p:nvSpPr>
            <p:cNvPr id="35921" name="Freeform 82"/>
            <p:cNvSpPr>
              <a:spLocks/>
            </p:cNvSpPr>
            <p:nvPr/>
          </p:nvSpPr>
          <p:spPr bwMode="auto">
            <a:xfrm>
              <a:off x="1098" y="882"/>
              <a:ext cx="144" cy="80"/>
            </a:xfrm>
            <a:custGeom>
              <a:avLst/>
              <a:gdLst>
                <a:gd name="T0" fmla="*/ 0 w 576"/>
                <a:gd name="T1" fmla="*/ 0 h 478"/>
                <a:gd name="T2" fmla="*/ 0 w 576"/>
                <a:gd name="T3" fmla="*/ 0 h 478"/>
                <a:gd name="T4" fmla="*/ 0 w 576"/>
                <a:gd name="T5" fmla="*/ 0 h 478"/>
                <a:gd name="T6" fmla="*/ 0 w 576"/>
                <a:gd name="T7" fmla="*/ 0 h 478"/>
                <a:gd name="T8" fmla="*/ 0 60000 65536"/>
                <a:gd name="T9" fmla="*/ 0 60000 65536"/>
                <a:gd name="T10" fmla="*/ 0 60000 65536"/>
                <a:gd name="T11" fmla="*/ 0 60000 65536"/>
                <a:gd name="T12" fmla="*/ 0 w 576"/>
                <a:gd name="T13" fmla="*/ 0 h 478"/>
                <a:gd name="T14" fmla="*/ 576 w 576"/>
                <a:gd name="T15" fmla="*/ 478 h 478"/>
              </a:gdLst>
              <a:ahLst/>
              <a:cxnLst>
                <a:cxn ang="T8">
                  <a:pos x="T0" y="T1"/>
                </a:cxn>
                <a:cxn ang="T9">
                  <a:pos x="T2" y="T3"/>
                </a:cxn>
                <a:cxn ang="T10">
                  <a:pos x="T4" y="T5"/>
                </a:cxn>
                <a:cxn ang="T11">
                  <a:pos x="T6" y="T7"/>
                </a:cxn>
              </a:cxnLst>
              <a:rect l="T12" t="T13" r="T14" b="T15"/>
              <a:pathLst>
                <a:path w="576" h="478">
                  <a:moveTo>
                    <a:pt x="0" y="448"/>
                  </a:moveTo>
                  <a:lnTo>
                    <a:pt x="105" y="478"/>
                  </a:lnTo>
                  <a:lnTo>
                    <a:pt x="576" y="0"/>
                  </a:lnTo>
                  <a:lnTo>
                    <a:pt x="0" y="448"/>
                  </a:lnTo>
                  <a:close/>
                </a:path>
              </a:pathLst>
            </a:custGeom>
            <a:solidFill>
              <a:srgbClr val="A140FF"/>
            </a:solidFill>
            <a:ln w="9525">
              <a:noFill/>
              <a:round/>
              <a:headEnd/>
              <a:tailEnd/>
            </a:ln>
          </p:spPr>
          <p:txBody>
            <a:bodyPr/>
            <a:lstStyle/>
            <a:p>
              <a:endParaRPr lang="en-US"/>
            </a:p>
          </p:txBody>
        </p:sp>
        <p:sp>
          <p:nvSpPr>
            <p:cNvPr id="35922" name="Freeform 83"/>
            <p:cNvSpPr>
              <a:spLocks/>
            </p:cNvSpPr>
            <p:nvPr/>
          </p:nvSpPr>
          <p:spPr bwMode="auto">
            <a:xfrm>
              <a:off x="1177" y="955"/>
              <a:ext cx="146" cy="29"/>
            </a:xfrm>
            <a:custGeom>
              <a:avLst/>
              <a:gdLst>
                <a:gd name="T0" fmla="*/ 0 w 587"/>
                <a:gd name="T1" fmla="*/ 0 h 175"/>
                <a:gd name="T2" fmla="*/ 0 w 587"/>
                <a:gd name="T3" fmla="*/ 0 h 175"/>
                <a:gd name="T4" fmla="*/ 0 w 587"/>
                <a:gd name="T5" fmla="*/ 0 h 175"/>
                <a:gd name="T6" fmla="*/ 0 w 587"/>
                <a:gd name="T7" fmla="*/ 0 h 175"/>
                <a:gd name="T8" fmla="*/ 0 60000 65536"/>
                <a:gd name="T9" fmla="*/ 0 60000 65536"/>
                <a:gd name="T10" fmla="*/ 0 60000 65536"/>
                <a:gd name="T11" fmla="*/ 0 60000 65536"/>
                <a:gd name="T12" fmla="*/ 0 w 587"/>
                <a:gd name="T13" fmla="*/ 0 h 175"/>
                <a:gd name="T14" fmla="*/ 587 w 587"/>
                <a:gd name="T15" fmla="*/ 175 h 175"/>
              </a:gdLst>
              <a:ahLst/>
              <a:cxnLst>
                <a:cxn ang="T8">
                  <a:pos x="T0" y="T1"/>
                </a:cxn>
                <a:cxn ang="T9">
                  <a:pos x="T2" y="T3"/>
                </a:cxn>
                <a:cxn ang="T10">
                  <a:pos x="T4" y="T5"/>
                </a:cxn>
                <a:cxn ang="T11">
                  <a:pos x="T6" y="T7"/>
                </a:cxn>
              </a:cxnLst>
              <a:rect l="T12" t="T13" r="T14" b="T15"/>
              <a:pathLst>
                <a:path w="587" h="175">
                  <a:moveTo>
                    <a:pt x="0" y="107"/>
                  </a:moveTo>
                  <a:lnTo>
                    <a:pt x="22" y="175"/>
                  </a:lnTo>
                  <a:lnTo>
                    <a:pt x="587" y="0"/>
                  </a:lnTo>
                  <a:lnTo>
                    <a:pt x="0" y="107"/>
                  </a:lnTo>
                  <a:close/>
                </a:path>
              </a:pathLst>
            </a:custGeom>
            <a:solidFill>
              <a:srgbClr val="A140FF"/>
            </a:solidFill>
            <a:ln w="9525">
              <a:noFill/>
              <a:round/>
              <a:headEnd/>
              <a:tailEnd/>
            </a:ln>
          </p:spPr>
          <p:txBody>
            <a:bodyPr/>
            <a:lstStyle/>
            <a:p>
              <a:endParaRPr lang="en-US"/>
            </a:p>
          </p:txBody>
        </p:sp>
        <p:sp>
          <p:nvSpPr>
            <p:cNvPr id="35923" name="Freeform 84"/>
            <p:cNvSpPr>
              <a:spLocks/>
            </p:cNvSpPr>
            <p:nvPr/>
          </p:nvSpPr>
          <p:spPr bwMode="auto">
            <a:xfrm>
              <a:off x="475" y="988"/>
              <a:ext cx="138" cy="25"/>
            </a:xfrm>
            <a:custGeom>
              <a:avLst/>
              <a:gdLst>
                <a:gd name="T0" fmla="*/ 0 w 554"/>
                <a:gd name="T1" fmla="*/ 0 h 154"/>
                <a:gd name="T2" fmla="*/ 0 w 554"/>
                <a:gd name="T3" fmla="*/ 0 h 154"/>
                <a:gd name="T4" fmla="*/ 0 w 554"/>
                <a:gd name="T5" fmla="*/ 0 h 154"/>
                <a:gd name="T6" fmla="*/ 0 w 554"/>
                <a:gd name="T7" fmla="*/ 0 h 154"/>
                <a:gd name="T8" fmla="*/ 0 60000 65536"/>
                <a:gd name="T9" fmla="*/ 0 60000 65536"/>
                <a:gd name="T10" fmla="*/ 0 60000 65536"/>
                <a:gd name="T11" fmla="*/ 0 60000 65536"/>
                <a:gd name="T12" fmla="*/ 0 w 554"/>
                <a:gd name="T13" fmla="*/ 0 h 154"/>
                <a:gd name="T14" fmla="*/ 554 w 554"/>
                <a:gd name="T15" fmla="*/ 154 h 154"/>
              </a:gdLst>
              <a:ahLst/>
              <a:cxnLst>
                <a:cxn ang="T8">
                  <a:pos x="T0" y="T1"/>
                </a:cxn>
                <a:cxn ang="T9">
                  <a:pos x="T2" y="T3"/>
                </a:cxn>
                <a:cxn ang="T10">
                  <a:pos x="T4" y="T5"/>
                </a:cxn>
                <a:cxn ang="T11">
                  <a:pos x="T6" y="T7"/>
                </a:cxn>
              </a:cxnLst>
              <a:rect l="T12" t="T13" r="T14" b="T15"/>
              <a:pathLst>
                <a:path w="554" h="154">
                  <a:moveTo>
                    <a:pt x="554" y="77"/>
                  </a:moveTo>
                  <a:lnTo>
                    <a:pt x="521" y="154"/>
                  </a:lnTo>
                  <a:lnTo>
                    <a:pt x="0" y="0"/>
                  </a:lnTo>
                  <a:lnTo>
                    <a:pt x="554" y="77"/>
                  </a:lnTo>
                  <a:close/>
                </a:path>
              </a:pathLst>
            </a:custGeom>
            <a:solidFill>
              <a:srgbClr val="A140FF"/>
            </a:solidFill>
            <a:ln w="9525">
              <a:noFill/>
              <a:round/>
              <a:headEnd/>
              <a:tailEnd/>
            </a:ln>
          </p:spPr>
          <p:txBody>
            <a:bodyPr/>
            <a:lstStyle/>
            <a:p>
              <a:endParaRPr lang="en-US"/>
            </a:p>
          </p:txBody>
        </p:sp>
      </p:grpSp>
      <p:pic>
        <p:nvPicPr>
          <p:cNvPr id="35849" name="Picture 84" descr="C:\Documents and Settings\ksimpson\Local Settings\Temporary Internet Files\Content.IE5\VCXV4XBW\MC900334552[1].wmf"/>
          <p:cNvPicPr>
            <a:picLocks noChangeAspect="1" noChangeArrowheads="1"/>
          </p:cNvPicPr>
          <p:nvPr/>
        </p:nvPicPr>
        <p:blipFill>
          <a:blip r:embed="rId7" cstate="print"/>
          <a:srcRect/>
          <a:stretch>
            <a:fillRect/>
          </a:stretch>
        </p:blipFill>
        <p:spPr bwMode="auto">
          <a:xfrm>
            <a:off x="770073" y="603615"/>
            <a:ext cx="524075" cy="822960"/>
          </a:xfrm>
          <a:prstGeom prst="rect">
            <a:avLst/>
          </a:prstGeom>
          <a:noFill/>
          <a:ln w="9525">
            <a:noFill/>
            <a:miter lim="800000"/>
            <a:headEnd/>
            <a:tailEnd/>
          </a:ln>
        </p:spPr>
      </p:pic>
      <p:pic>
        <p:nvPicPr>
          <p:cNvPr id="35850" name="Picture 86" descr="C:\Documents and Settings\ksimpson\Local Settings\Temporary Internet Files\Content.IE5\I5G2ZAXM\MC900340132[1].wmf"/>
          <p:cNvPicPr>
            <a:picLocks noChangeAspect="1" noChangeArrowheads="1"/>
          </p:cNvPicPr>
          <p:nvPr/>
        </p:nvPicPr>
        <p:blipFill>
          <a:blip r:embed="rId8" cstate="print"/>
          <a:srcRect/>
          <a:stretch>
            <a:fillRect/>
          </a:stretch>
        </p:blipFill>
        <p:spPr bwMode="auto">
          <a:xfrm>
            <a:off x="579954" y="3229361"/>
            <a:ext cx="699620" cy="731520"/>
          </a:xfrm>
          <a:prstGeom prst="rect">
            <a:avLst/>
          </a:prstGeom>
          <a:noFill/>
          <a:ln w="9525">
            <a:noFill/>
            <a:miter lim="800000"/>
            <a:headEnd/>
            <a:tailEnd/>
          </a:ln>
        </p:spPr>
      </p:pic>
      <p:pic>
        <p:nvPicPr>
          <p:cNvPr id="3074" name="Picture 2"/>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32019" t="6806" r="30769" b="25923"/>
          <a:stretch/>
        </p:blipFill>
        <p:spPr bwMode="auto">
          <a:xfrm>
            <a:off x="484850" y="5051069"/>
            <a:ext cx="876738" cy="11887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52327" t="21231" r="11327" b="13616"/>
          <a:stretch/>
        </p:blipFill>
        <p:spPr bwMode="auto">
          <a:xfrm>
            <a:off x="3516950" y="5051069"/>
            <a:ext cx="884176" cy="11887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3"/>
          <p:cNvSpPr>
            <a:spLocks noGrp="1" noChangeArrowheads="1"/>
          </p:cNvSpPr>
          <p:nvPr>
            <p:ph type="sldNum" sz="quarter" idx="12"/>
          </p:nvPr>
        </p:nvSpPr>
        <p:spPr>
          <a:noFill/>
        </p:spPr>
        <p:txBody>
          <a:bodyPr/>
          <a:lstStyle/>
          <a:p>
            <a:fld id="{470B7D73-EFF1-4826-89A1-493B62DCB8D2}" type="slidenum">
              <a:rPr lang="en-US" smtClean="0"/>
              <a:pPr/>
              <a:t>3</a:t>
            </a:fld>
            <a:endParaRPr lang="en-US" smtClean="0"/>
          </a:p>
        </p:txBody>
      </p:sp>
      <p:sp>
        <p:nvSpPr>
          <p:cNvPr id="220162" name="Rectangle 2"/>
          <p:cNvSpPr>
            <a:spLocks noGrp="1" noRot="1" noChangeArrowheads="1"/>
          </p:cNvSpPr>
          <p:nvPr>
            <p:ph type="title" idx="4294967295"/>
          </p:nvPr>
        </p:nvSpPr>
        <p:spPr>
          <a:xfrm>
            <a:off x="0" y="274638"/>
            <a:ext cx="8229600" cy="1143000"/>
          </a:xfrm>
        </p:spPr>
        <p:txBody>
          <a:bodyPr>
            <a:normAutofit fontScale="90000"/>
          </a:bodyPr>
          <a:lstStyle/>
          <a:p>
            <a:pPr eaLnBrk="1" hangingPunct="1"/>
            <a:r>
              <a:rPr lang="en-US" dirty="0" smtClean="0">
                <a:effectLst/>
              </a:rPr>
              <a:t>Membership: </a:t>
            </a:r>
            <a:br>
              <a:rPr lang="en-US" dirty="0" smtClean="0">
                <a:effectLst/>
              </a:rPr>
            </a:br>
            <a:r>
              <a:rPr lang="en-US" sz="4000" dirty="0" smtClean="0">
                <a:effectLst/>
              </a:rPr>
              <a:t>Pension System</a:t>
            </a:r>
          </a:p>
        </p:txBody>
      </p:sp>
      <p:sp>
        <p:nvSpPr>
          <p:cNvPr id="220163" name="Rectangle 3"/>
          <p:cNvSpPr>
            <a:spLocks noGrp="1" noChangeArrowheads="1"/>
          </p:cNvSpPr>
          <p:nvPr>
            <p:ph type="body" idx="4294967295"/>
          </p:nvPr>
        </p:nvSpPr>
        <p:spPr>
          <a:xfrm>
            <a:off x="0" y="1600200"/>
            <a:ext cx="8229600" cy="4525963"/>
          </a:xfrm>
        </p:spPr>
        <p:txBody>
          <a:bodyPr/>
          <a:lstStyle/>
          <a:p>
            <a:pPr eaLnBrk="1" hangingPunct="1"/>
            <a:r>
              <a:rPr lang="en-US" b="1" dirty="0" smtClean="0">
                <a:effectLst/>
              </a:rPr>
              <a:t>Eligibility Service</a:t>
            </a:r>
          </a:p>
          <a:p>
            <a:pPr lvl="1" eaLnBrk="1" hangingPunct="1"/>
            <a:r>
              <a:rPr lang="en-US" dirty="0" smtClean="0">
                <a:effectLst/>
              </a:rPr>
              <a:t>Determines when you become </a:t>
            </a:r>
            <a:r>
              <a:rPr lang="en-US" i="1" dirty="0" smtClean="0">
                <a:effectLst/>
              </a:rPr>
              <a:t>eligible</a:t>
            </a:r>
            <a:r>
              <a:rPr lang="en-US" dirty="0" smtClean="0">
                <a:effectLst/>
              </a:rPr>
              <a:t> for a benefit</a:t>
            </a:r>
          </a:p>
          <a:p>
            <a:pPr lvl="1" eaLnBrk="1" hangingPunct="1"/>
            <a:r>
              <a:rPr lang="en-US" dirty="0" smtClean="0">
                <a:effectLst/>
              </a:rPr>
              <a:t>500 hours worked in a fiscal year = one year of eligibility service</a:t>
            </a:r>
          </a:p>
          <a:p>
            <a:pPr eaLnBrk="1" hangingPunct="1"/>
            <a:r>
              <a:rPr lang="en-US" b="1" dirty="0" smtClean="0">
                <a:effectLst/>
              </a:rPr>
              <a:t>Creditable Service</a:t>
            </a:r>
          </a:p>
          <a:p>
            <a:pPr lvl="1" eaLnBrk="1" hangingPunct="1"/>
            <a:r>
              <a:rPr lang="en-US" dirty="0" smtClean="0">
                <a:effectLst/>
              </a:rPr>
              <a:t>Determines the </a:t>
            </a:r>
            <a:r>
              <a:rPr lang="en-US" i="1" dirty="0" smtClean="0">
                <a:effectLst/>
              </a:rPr>
              <a:t>amount</a:t>
            </a:r>
            <a:r>
              <a:rPr lang="en-US" dirty="0" smtClean="0">
                <a:effectLst/>
              </a:rPr>
              <a:t> of the benefit</a:t>
            </a:r>
          </a:p>
          <a:p>
            <a:pPr lvl="1" eaLnBrk="1" hangingPunct="1"/>
            <a:r>
              <a:rPr lang="en-US" dirty="0" smtClean="0">
                <a:effectLst/>
              </a:rPr>
              <a:t>Based on hours worked and contributions made</a:t>
            </a:r>
          </a:p>
          <a:p>
            <a:pPr lvl="1" eaLnBrk="1" hangingPunct="1"/>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20162"/>
                                        </p:tgtEl>
                                        <p:attrNameLst>
                                          <p:attrName>style.visibility</p:attrName>
                                        </p:attrNameLst>
                                      </p:cBhvr>
                                      <p:to>
                                        <p:strVal val="visible"/>
                                      </p:to>
                                    </p:set>
                                    <p:anim calcmode="lin" valueType="num">
                                      <p:cBhvr>
                                        <p:cTn id="7" dur="500" fill="hold"/>
                                        <p:tgtEl>
                                          <p:spTgt spid="220162"/>
                                        </p:tgtEl>
                                        <p:attrNameLst>
                                          <p:attrName>ppt_w</p:attrName>
                                        </p:attrNameLst>
                                      </p:cBhvr>
                                      <p:tavLst>
                                        <p:tav tm="0">
                                          <p:val>
                                            <p:fltVal val="0"/>
                                          </p:val>
                                        </p:tav>
                                        <p:tav tm="100000">
                                          <p:val>
                                            <p:strVal val="#ppt_w"/>
                                          </p:val>
                                        </p:tav>
                                      </p:tavLst>
                                    </p:anim>
                                    <p:anim calcmode="lin" valueType="num">
                                      <p:cBhvr>
                                        <p:cTn id="8" dur="500" fill="hold"/>
                                        <p:tgtEl>
                                          <p:spTgt spid="220162"/>
                                        </p:tgtEl>
                                        <p:attrNameLst>
                                          <p:attrName>ppt_h</p:attrName>
                                        </p:attrNameLst>
                                      </p:cBhvr>
                                      <p:tavLst>
                                        <p:tav tm="0">
                                          <p:val>
                                            <p:fltVal val="0"/>
                                          </p:val>
                                        </p:tav>
                                        <p:tav tm="100000">
                                          <p:val>
                                            <p:strVal val="#ppt_h"/>
                                          </p:val>
                                        </p:tav>
                                      </p:tavLst>
                                    </p:anim>
                                    <p:animEffect transition="in" filter="fade">
                                      <p:cBhvr>
                                        <p:cTn id="9" dur="500"/>
                                        <p:tgtEl>
                                          <p:spTgt spid="22016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20163">
                                            <p:txEl>
                                              <p:pRg st="0" end="0"/>
                                            </p:txEl>
                                          </p:spTgt>
                                        </p:tgtEl>
                                        <p:attrNameLst>
                                          <p:attrName>style.visibility</p:attrName>
                                        </p:attrNameLst>
                                      </p:cBhvr>
                                      <p:to>
                                        <p:strVal val="visible"/>
                                      </p:to>
                                    </p:set>
                                    <p:animEffect transition="in" filter="fade">
                                      <p:cBhvr>
                                        <p:cTn id="14" dur="1000">
                                          <p:stCondLst>
                                            <p:cond delay="0"/>
                                          </p:stCondLst>
                                        </p:cTn>
                                        <p:tgtEl>
                                          <p:spTgt spid="220163">
                                            <p:txEl>
                                              <p:pRg st="0" end="0"/>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220163">
                                            <p:txEl>
                                              <p:pRg st="1" end="1"/>
                                            </p:txEl>
                                          </p:spTgt>
                                        </p:tgtEl>
                                        <p:attrNameLst>
                                          <p:attrName>style.visibility</p:attrName>
                                        </p:attrNameLst>
                                      </p:cBhvr>
                                      <p:to>
                                        <p:strVal val="visible"/>
                                      </p:to>
                                    </p:set>
                                    <p:animEffect transition="in" filter="fade">
                                      <p:cBhvr>
                                        <p:cTn id="17" dur="1000">
                                          <p:stCondLst>
                                            <p:cond delay="0"/>
                                          </p:stCondLst>
                                        </p:cTn>
                                        <p:tgtEl>
                                          <p:spTgt spid="220163">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20163">
                                            <p:txEl>
                                              <p:pRg st="2" end="2"/>
                                            </p:txEl>
                                          </p:spTgt>
                                        </p:tgtEl>
                                        <p:attrNameLst>
                                          <p:attrName>style.visibility</p:attrName>
                                        </p:attrNameLst>
                                      </p:cBhvr>
                                      <p:to>
                                        <p:strVal val="visible"/>
                                      </p:to>
                                    </p:set>
                                    <p:animEffect transition="in" filter="fade">
                                      <p:cBhvr>
                                        <p:cTn id="20" dur="1000">
                                          <p:stCondLst>
                                            <p:cond delay="0"/>
                                          </p:stCondLst>
                                        </p:cTn>
                                        <p:tgtEl>
                                          <p:spTgt spid="22016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20163">
                                            <p:txEl>
                                              <p:pRg st="3" end="3"/>
                                            </p:txEl>
                                          </p:spTgt>
                                        </p:tgtEl>
                                        <p:attrNameLst>
                                          <p:attrName>style.visibility</p:attrName>
                                        </p:attrNameLst>
                                      </p:cBhvr>
                                      <p:to>
                                        <p:strVal val="visible"/>
                                      </p:to>
                                    </p:set>
                                    <p:animEffect transition="in" filter="fade">
                                      <p:cBhvr>
                                        <p:cTn id="25" dur="1000">
                                          <p:stCondLst>
                                            <p:cond delay="0"/>
                                          </p:stCondLst>
                                        </p:cTn>
                                        <p:tgtEl>
                                          <p:spTgt spid="220163">
                                            <p:txEl>
                                              <p:pRg st="3" end="3"/>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20163">
                                            <p:txEl>
                                              <p:pRg st="4" end="4"/>
                                            </p:txEl>
                                          </p:spTgt>
                                        </p:tgtEl>
                                        <p:attrNameLst>
                                          <p:attrName>style.visibility</p:attrName>
                                        </p:attrNameLst>
                                      </p:cBhvr>
                                      <p:to>
                                        <p:strVal val="visible"/>
                                      </p:to>
                                    </p:set>
                                    <p:animEffect transition="in" filter="fade">
                                      <p:cBhvr>
                                        <p:cTn id="28" dur="1000">
                                          <p:stCondLst>
                                            <p:cond delay="0"/>
                                          </p:stCondLst>
                                        </p:cTn>
                                        <p:tgtEl>
                                          <p:spTgt spid="220163">
                                            <p:txEl>
                                              <p:pRg st="4" end="4"/>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20163">
                                            <p:txEl>
                                              <p:pRg st="5" end="5"/>
                                            </p:txEl>
                                          </p:spTgt>
                                        </p:tgtEl>
                                        <p:attrNameLst>
                                          <p:attrName>style.visibility</p:attrName>
                                        </p:attrNameLst>
                                      </p:cBhvr>
                                      <p:to>
                                        <p:strVal val="visible"/>
                                      </p:to>
                                    </p:set>
                                    <p:animEffect transition="in" filter="fade">
                                      <p:cBhvr>
                                        <p:cTn id="31" dur="1000">
                                          <p:stCondLst>
                                            <p:cond delay="0"/>
                                          </p:stCondLst>
                                        </p:cTn>
                                        <p:tgtEl>
                                          <p:spTgt spid="2201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0162" grpId="0"/>
      <p:bldP spid="22016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3"/>
          <p:cNvSpPr>
            <a:spLocks noGrp="1" noChangeArrowheads="1"/>
          </p:cNvSpPr>
          <p:nvPr>
            <p:ph type="sldNum" sz="quarter" idx="12"/>
          </p:nvPr>
        </p:nvSpPr>
        <p:spPr>
          <a:noFill/>
        </p:spPr>
        <p:txBody>
          <a:bodyPr/>
          <a:lstStyle/>
          <a:p>
            <a:fld id="{CA45BA42-286B-45C7-ADDF-CF1B754B8E7E}" type="slidenum">
              <a:rPr lang="en-US" smtClean="0"/>
              <a:pPr/>
              <a:t>4</a:t>
            </a:fld>
            <a:endParaRPr lang="en-US" smtClean="0"/>
          </a:p>
        </p:txBody>
      </p:sp>
      <p:sp>
        <p:nvSpPr>
          <p:cNvPr id="221186" name="Rectangle 2"/>
          <p:cNvSpPr>
            <a:spLocks noGrp="1" noRot="1" noChangeArrowheads="1"/>
          </p:cNvSpPr>
          <p:nvPr>
            <p:ph type="title" idx="4294967295"/>
          </p:nvPr>
        </p:nvSpPr>
        <p:spPr>
          <a:xfrm>
            <a:off x="0" y="274638"/>
            <a:ext cx="8229600" cy="1143000"/>
          </a:xfrm>
        </p:spPr>
        <p:txBody>
          <a:bodyPr>
            <a:normAutofit fontScale="90000"/>
          </a:bodyPr>
          <a:lstStyle/>
          <a:p>
            <a:pPr eaLnBrk="1" hangingPunct="1"/>
            <a:r>
              <a:rPr lang="en-US" dirty="0" smtClean="0">
                <a:effectLst/>
              </a:rPr>
              <a:t>Membership</a:t>
            </a:r>
            <a:r>
              <a:rPr lang="en-US" sz="4000" dirty="0" smtClean="0">
                <a:effectLst/>
              </a:rPr>
              <a:t/>
            </a:r>
            <a:br>
              <a:rPr lang="en-US" sz="4000" dirty="0" smtClean="0">
                <a:effectLst/>
              </a:rPr>
            </a:br>
            <a:r>
              <a:rPr lang="en-US" sz="4000" dirty="0" smtClean="0">
                <a:effectLst/>
              </a:rPr>
              <a:t>Retirement System</a:t>
            </a:r>
          </a:p>
        </p:txBody>
      </p:sp>
      <p:sp>
        <p:nvSpPr>
          <p:cNvPr id="221187" name="Rectangle 3"/>
          <p:cNvSpPr>
            <a:spLocks noGrp="1" noChangeArrowheads="1"/>
          </p:cNvSpPr>
          <p:nvPr>
            <p:ph type="body" idx="4294967295"/>
          </p:nvPr>
        </p:nvSpPr>
        <p:spPr>
          <a:xfrm>
            <a:off x="0" y="1968500"/>
            <a:ext cx="8229600" cy="4525963"/>
          </a:xfrm>
        </p:spPr>
        <p:txBody>
          <a:bodyPr/>
          <a:lstStyle/>
          <a:p>
            <a:pPr eaLnBrk="1" hangingPunct="1"/>
            <a:r>
              <a:rPr lang="en-US" b="1" dirty="0" smtClean="0">
                <a:effectLst/>
              </a:rPr>
              <a:t>Eligibility and Creditable service are the same</a:t>
            </a:r>
          </a:p>
          <a:p>
            <a:pPr lvl="1" eaLnBrk="1" hangingPunct="1"/>
            <a:r>
              <a:rPr lang="en-US" dirty="0" smtClean="0">
                <a:effectLst/>
              </a:rPr>
              <a:t>Earned month by month as employee contributions are received</a:t>
            </a:r>
          </a:p>
          <a:p>
            <a:pPr lvl="1" eaLnBrk="1" hangingPunct="1"/>
            <a:r>
              <a:rPr lang="en-US" dirty="0" smtClean="0">
                <a:effectLst/>
              </a:rPr>
              <a:t>Determines eligibility for benefits and amount of the benefit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21186"/>
                                        </p:tgtEl>
                                        <p:attrNameLst>
                                          <p:attrName>style.visibility</p:attrName>
                                        </p:attrNameLst>
                                      </p:cBhvr>
                                      <p:to>
                                        <p:strVal val="visible"/>
                                      </p:to>
                                    </p:set>
                                    <p:anim calcmode="lin" valueType="num">
                                      <p:cBhvr>
                                        <p:cTn id="7" dur="500" fill="hold"/>
                                        <p:tgtEl>
                                          <p:spTgt spid="221186"/>
                                        </p:tgtEl>
                                        <p:attrNameLst>
                                          <p:attrName>ppt_w</p:attrName>
                                        </p:attrNameLst>
                                      </p:cBhvr>
                                      <p:tavLst>
                                        <p:tav tm="0">
                                          <p:val>
                                            <p:fltVal val="0"/>
                                          </p:val>
                                        </p:tav>
                                        <p:tav tm="100000">
                                          <p:val>
                                            <p:strVal val="#ppt_w"/>
                                          </p:val>
                                        </p:tav>
                                      </p:tavLst>
                                    </p:anim>
                                    <p:anim calcmode="lin" valueType="num">
                                      <p:cBhvr>
                                        <p:cTn id="8" dur="500" fill="hold"/>
                                        <p:tgtEl>
                                          <p:spTgt spid="221186"/>
                                        </p:tgtEl>
                                        <p:attrNameLst>
                                          <p:attrName>ppt_h</p:attrName>
                                        </p:attrNameLst>
                                      </p:cBhvr>
                                      <p:tavLst>
                                        <p:tav tm="0">
                                          <p:val>
                                            <p:fltVal val="0"/>
                                          </p:val>
                                        </p:tav>
                                        <p:tav tm="100000">
                                          <p:val>
                                            <p:strVal val="#ppt_h"/>
                                          </p:val>
                                        </p:tav>
                                      </p:tavLst>
                                    </p:anim>
                                    <p:animEffect transition="in" filter="fade">
                                      <p:cBhvr>
                                        <p:cTn id="9" dur="500"/>
                                        <p:tgtEl>
                                          <p:spTgt spid="221186"/>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21187">
                                            <p:txEl>
                                              <p:pRg st="0" end="0"/>
                                            </p:txEl>
                                          </p:spTgt>
                                        </p:tgtEl>
                                        <p:attrNameLst>
                                          <p:attrName>style.visibility</p:attrName>
                                        </p:attrNameLst>
                                      </p:cBhvr>
                                      <p:to>
                                        <p:strVal val="visible"/>
                                      </p:to>
                                    </p:set>
                                    <p:animEffect transition="in" filter="fade">
                                      <p:cBhvr>
                                        <p:cTn id="14" dur="1000">
                                          <p:stCondLst>
                                            <p:cond delay="0"/>
                                          </p:stCondLst>
                                        </p:cTn>
                                        <p:tgtEl>
                                          <p:spTgt spid="221187">
                                            <p:txEl>
                                              <p:pRg st="0" end="0"/>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221187">
                                            <p:txEl>
                                              <p:pRg st="1" end="1"/>
                                            </p:txEl>
                                          </p:spTgt>
                                        </p:tgtEl>
                                        <p:attrNameLst>
                                          <p:attrName>style.visibility</p:attrName>
                                        </p:attrNameLst>
                                      </p:cBhvr>
                                      <p:to>
                                        <p:strVal val="visible"/>
                                      </p:to>
                                    </p:set>
                                    <p:animEffect transition="in" filter="fade">
                                      <p:cBhvr>
                                        <p:cTn id="17" dur="1000">
                                          <p:stCondLst>
                                            <p:cond delay="0"/>
                                          </p:stCondLst>
                                        </p:cTn>
                                        <p:tgtEl>
                                          <p:spTgt spid="221187">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21187">
                                            <p:txEl>
                                              <p:pRg st="2" end="2"/>
                                            </p:txEl>
                                          </p:spTgt>
                                        </p:tgtEl>
                                        <p:attrNameLst>
                                          <p:attrName>style.visibility</p:attrName>
                                        </p:attrNameLst>
                                      </p:cBhvr>
                                      <p:to>
                                        <p:strVal val="visible"/>
                                      </p:to>
                                    </p:set>
                                    <p:animEffect transition="in" filter="fade">
                                      <p:cBhvr>
                                        <p:cTn id="20" dur="1000">
                                          <p:stCondLst>
                                            <p:cond delay="0"/>
                                          </p:stCondLst>
                                        </p:cTn>
                                        <p:tgtEl>
                                          <p:spTgt spid="2211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186" grpId="0"/>
      <p:bldP spid="221187"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a:xfrm>
            <a:off x="513443" y="401015"/>
            <a:ext cx="8117114" cy="920012"/>
          </a:xfrm>
        </p:spPr>
        <p:txBody>
          <a:bodyPr>
            <a:normAutofit fontScale="90000"/>
          </a:bodyPr>
          <a:lstStyle/>
          <a:p>
            <a:pPr>
              <a:lnSpc>
                <a:spcPct val="85000"/>
              </a:lnSpc>
            </a:pPr>
            <a:r>
              <a:rPr lang="en-US" sz="3600" dirty="0" smtClean="0">
                <a:latin typeface="Arial" panose="020B0604020202020204" pitchFamily="34" charset="0"/>
              </a:rPr>
              <a:t>Group 3</a:t>
            </a:r>
            <a:r>
              <a:rPr lang="en-US" sz="5400" dirty="0" smtClean="0">
                <a:latin typeface="Arial" panose="020B0604020202020204" pitchFamily="34" charset="0"/>
              </a:rPr>
              <a:t/>
            </a:r>
            <a:br>
              <a:rPr lang="en-US" sz="5400" dirty="0" smtClean="0">
                <a:latin typeface="Arial" panose="020B0604020202020204" pitchFamily="34" charset="0"/>
              </a:rPr>
            </a:br>
            <a:r>
              <a:rPr lang="en-US" sz="4800" dirty="0" smtClean="0">
                <a:latin typeface="Arial" panose="020B0604020202020204" pitchFamily="34" charset="0"/>
              </a:rPr>
              <a:t>Non-Vested Members</a:t>
            </a:r>
            <a:br>
              <a:rPr lang="en-US" sz="4800" dirty="0" smtClean="0">
                <a:latin typeface="Arial" panose="020B0604020202020204" pitchFamily="34" charset="0"/>
              </a:rPr>
            </a:br>
            <a:endParaRPr lang="en-US" sz="4800" dirty="0">
              <a:latin typeface="Arial" panose="020B0604020202020204" pitchFamily="34" charset="0"/>
            </a:endParaRPr>
          </a:p>
        </p:txBody>
      </p:sp>
      <p:sp>
        <p:nvSpPr>
          <p:cNvPr id="38915" name="Rectangle 3"/>
          <p:cNvSpPr>
            <a:spLocks noGrp="1" noChangeArrowheads="1"/>
          </p:cNvSpPr>
          <p:nvPr>
            <p:ph idx="1"/>
          </p:nvPr>
        </p:nvSpPr>
        <p:spPr>
          <a:xfrm>
            <a:off x="192587" y="2169659"/>
            <a:ext cx="8591910" cy="3708627"/>
          </a:xfrm>
        </p:spPr>
        <p:txBody>
          <a:bodyPr>
            <a:normAutofit/>
          </a:bodyPr>
          <a:lstStyle/>
          <a:p>
            <a:pPr marL="0" indent="0" algn="ctr">
              <a:lnSpc>
                <a:spcPct val="90000"/>
              </a:lnSpc>
              <a:buNone/>
            </a:pPr>
            <a:r>
              <a:rPr lang="en-US" dirty="0" smtClean="0"/>
              <a:t>Withdrawal of Contributions</a:t>
            </a:r>
          </a:p>
          <a:p>
            <a:pPr marL="0" indent="0">
              <a:lnSpc>
                <a:spcPct val="90000"/>
              </a:lnSpc>
              <a:buNone/>
            </a:pPr>
            <a:endParaRPr lang="en-US" sz="2000" dirty="0"/>
          </a:p>
          <a:p>
            <a:pPr>
              <a:lnSpc>
                <a:spcPct val="90000"/>
              </a:lnSpc>
            </a:pPr>
            <a:r>
              <a:rPr lang="en-US" dirty="0"/>
              <a:t>Withdraw contributions = forfeit </a:t>
            </a:r>
            <a:r>
              <a:rPr lang="en-US" dirty="0" smtClean="0"/>
              <a:t>benefits</a:t>
            </a:r>
          </a:p>
          <a:p>
            <a:pPr marL="0" indent="0">
              <a:lnSpc>
                <a:spcPct val="90000"/>
              </a:lnSpc>
              <a:buNone/>
            </a:pPr>
            <a:endParaRPr lang="en-US" sz="2000" dirty="0"/>
          </a:p>
          <a:p>
            <a:r>
              <a:rPr lang="en-US" dirty="0" smtClean="0"/>
              <a:t>Withdrawn </a:t>
            </a:r>
            <a:r>
              <a:rPr lang="en-US" dirty="0"/>
              <a:t>contributions </a:t>
            </a:r>
            <a:r>
              <a:rPr lang="en-US" dirty="0"/>
              <a:t>may be rolled into qualified plan, IRA or </a:t>
            </a:r>
            <a:r>
              <a:rPr lang="en-US" dirty="0" smtClean="0"/>
              <a:t>annuity</a:t>
            </a:r>
            <a:endParaRPr lang="en-US" dirty="0"/>
          </a:p>
        </p:txBody>
      </p:sp>
      <p:sp>
        <p:nvSpPr>
          <p:cNvPr id="6" name="Slide Number Placeholder 4"/>
          <p:cNvSpPr>
            <a:spLocks noGrp="1"/>
          </p:cNvSpPr>
          <p:nvPr>
            <p:ph type="sldNum" sz="quarter" idx="12"/>
          </p:nvPr>
        </p:nvSpPr>
        <p:spPr/>
        <p:txBody>
          <a:bodyPr/>
          <a:lstStyle/>
          <a:p>
            <a:fld id="{70B444C1-9BCA-4E1A-B592-5BB66E86239A}" type="slidenum">
              <a:rPr lang="en-US"/>
              <a:pPr/>
              <a:t>5</a:t>
            </a:fld>
            <a:endParaRPr lang="en-US"/>
          </a:p>
        </p:txBody>
      </p:sp>
      <p:sp>
        <p:nvSpPr>
          <p:cNvPr id="38916" name="Line 4"/>
          <p:cNvSpPr>
            <a:spLocks noChangeShapeType="1"/>
          </p:cNvSpPr>
          <p:nvPr/>
        </p:nvSpPr>
        <p:spPr bwMode="auto">
          <a:xfrm>
            <a:off x="437242" y="2049463"/>
            <a:ext cx="8213272" cy="0"/>
          </a:xfrm>
          <a:prstGeom prst="line">
            <a:avLst/>
          </a:prstGeom>
          <a:noFill/>
          <a:ln w="12700">
            <a:solidFill>
              <a:srgbClr val="FF0000"/>
            </a:solidFill>
            <a:round/>
            <a:headEnd/>
            <a:tailEnd/>
          </a:ln>
          <a:effectLst/>
        </p:spPr>
        <p:txBody>
          <a:bodyPr wrap="none" anchor="ctr"/>
          <a:lstStyle/>
          <a:p>
            <a:endParaRPr lang="en-US"/>
          </a:p>
        </p:txBody>
      </p:sp>
      <p:sp>
        <p:nvSpPr>
          <p:cNvPr id="38917" name="Rectangle 5"/>
          <p:cNvSpPr>
            <a:spLocks noChangeArrowheads="1"/>
          </p:cNvSpPr>
          <p:nvPr/>
        </p:nvSpPr>
        <p:spPr bwMode="auto">
          <a:xfrm>
            <a:off x="377371" y="1255713"/>
            <a:ext cx="8389258" cy="623887"/>
          </a:xfrm>
          <a:prstGeom prst="rect">
            <a:avLst/>
          </a:prstGeom>
          <a:noFill/>
          <a:ln w="9525">
            <a:noFill/>
            <a:miter lim="800000"/>
            <a:headEnd/>
            <a:tailEnd/>
          </a:ln>
          <a:effectLst/>
        </p:spPr>
        <p:txBody>
          <a:bodyPr lIns="92075" tIns="46038" rIns="92075" bIns="46038" anchor="ctr"/>
          <a:lstStyle/>
          <a:p>
            <a:pPr lvl="0"/>
            <a:r>
              <a:rPr lang="en-US" sz="2000" dirty="0" smtClean="0">
                <a:latin typeface="+mn-lt"/>
              </a:rPr>
              <a:t>Membership before 7/1/2011: Less than 5 years of</a:t>
            </a:r>
            <a:r>
              <a:rPr lang="en-US" sz="2000" dirty="0">
                <a:solidFill>
                  <a:prstClr val="black"/>
                </a:solidFill>
                <a:latin typeface="Franklin Gothic Book"/>
              </a:rPr>
              <a:t> eligibility service</a:t>
            </a:r>
            <a:r>
              <a:rPr lang="en-US" sz="2000" dirty="0" smtClean="0">
                <a:latin typeface="+mn-lt"/>
              </a:rPr>
              <a:t> </a:t>
            </a:r>
          </a:p>
          <a:p>
            <a:r>
              <a:rPr lang="en-US" sz="2000" dirty="0" smtClean="0">
                <a:latin typeface="+mn-lt"/>
              </a:rPr>
              <a:t>Membership on or after 7/1/2011: Less than </a:t>
            </a:r>
            <a:r>
              <a:rPr lang="en-US" sz="2000" dirty="0">
                <a:latin typeface="+mn-lt"/>
              </a:rPr>
              <a:t>10 </a:t>
            </a:r>
            <a:r>
              <a:rPr lang="en-US" sz="2000" dirty="0" smtClean="0">
                <a:latin typeface="+mn-lt"/>
              </a:rPr>
              <a:t>years of eligibility service</a:t>
            </a:r>
            <a:endParaRPr lang="en-US" sz="2800" dirty="0">
              <a:latin typeface="+mn-lt"/>
            </a:endParaRPr>
          </a:p>
        </p:txBody>
      </p:sp>
      <p:sp>
        <p:nvSpPr>
          <p:cNvPr id="8" name="Line 4"/>
          <p:cNvSpPr>
            <a:spLocks noChangeShapeType="1"/>
          </p:cNvSpPr>
          <p:nvPr/>
        </p:nvSpPr>
        <p:spPr bwMode="auto">
          <a:xfrm>
            <a:off x="437242" y="1135063"/>
            <a:ext cx="8213272" cy="0"/>
          </a:xfrm>
          <a:prstGeom prst="line">
            <a:avLst/>
          </a:prstGeom>
          <a:noFill/>
          <a:ln w="12700">
            <a:solidFill>
              <a:srgbClr val="FF0000"/>
            </a:solidFill>
            <a:round/>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237"/>
            <a:ext cx="8229600" cy="900752"/>
          </a:xfrm>
        </p:spPr>
        <p:txBody>
          <a:bodyPr/>
          <a:lstStyle/>
          <a:p>
            <a:r>
              <a:rPr lang="en-US" dirty="0" smtClean="0">
                <a:latin typeface="Arial" panose="020B0604020202020204" pitchFamily="34" charset="0"/>
              </a:rPr>
              <a:t>Group 3: Withdrawal </a:t>
            </a:r>
            <a:r>
              <a:rPr lang="en-US" dirty="0" smtClean="0">
                <a:latin typeface="Arial" panose="020B0604020202020204" pitchFamily="34" charset="0"/>
              </a:rPr>
              <a:t>of Contributions</a:t>
            </a:r>
            <a:endParaRPr lang="en-US" dirty="0">
              <a:latin typeface="Arial" panose="020B0604020202020204" pitchFamily="34" charset="0"/>
            </a:endParaRPr>
          </a:p>
        </p:txBody>
      </p:sp>
      <p:sp>
        <p:nvSpPr>
          <p:cNvPr id="3" name="Content Placeholder 2"/>
          <p:cNvSpPr>
            <a:spLocks noGrp="1"/>
          </p:cNvSpPr>
          <p:nvPr>
            <p:ph idx="1"/>
          </p:nvPr>
        </p:nvSpPr>
        <p:spPr>
          <a:xfrm>
            <a:off x="457200" y="996288"/>
            <a:ext cx="8229600" cy="5129876"/>
          </a:xfrm>
        </p:spPr>
        <p:txBody>
          <a:bodyPr>
            <a:normAutofit fontScale="92500" lnSpcReduction="10000"/>
          </a:bodyPr>
          <a:lstStyle/>
          <a:p>
            <a:pPr>
              <a:buNone/>
            </a:pPr>
            <a:r>
              <a:rPr lang="en-US" b="1" dirty="0" smtClean="0"/>
              <a:t>Must complete the following forms:</a:t>
            </a:r>
          </a:p>
          <a:p>
            <a:r>
              <a:rPr lang="en-US" dirty="0" smtClean="0"/>
              <a:t>Application for Withdrawal of Accumulated Contributions (Form 5)</a:t>
            </a:r>
          </a:p>
          <a:p>
            <a:r>
              <a:rPr lang="en-US" dirty="0" smtClean="0"/>
              <a:t>Trustee-To-Trustee Distribution Form (Form 193)</a:t>
            </a:r>
          </a:p>
          <a:p>
            <a:pPr lvl="1"/>
            <a:r>
              <a:rPr lang="en-US" dirty="0" smtClean="0"/>
              <a:t>Only complete if you are rolling your funds over to another eligible retirement account</a:t>
            </a:r>
          </a:p>
          <a:p>
            <a:r>
              <a:rPr lang="en-US" dirty="0" smtClean="0"/>
              <a:t>Acknowledgement of </a:t>
            </a:r>
            <a:r>
              <a:rPr lang="en-US" dirty="0" smtClean="0"/>
              <a:t>Special Tax Notice Form 746</a:t>
            </a:r>
            <a:endParaRPr lang="en-US" dirty="0" smtClean="0"/>
          </a:p>
          <a:p>
            <a:pPr>
              <a:buNone/>
            </a:pPr>
            <a:r>
              <a:rPr lang="en-US" dirty="0" smtClean="0"/>
              <a:t>	</a:t>
            </a:r>
            <a:endParaRPr lang="en-US" dirty="0" smtClean="0"/>
          </a:p>
          <a:p>
            <a:pPr>
              <a:buNone/>
            </a:pPr>
            <a:r>
              <a:rPr lang="en-US" b="1" dirty="0"/>
              <a:t> </a:t>
            </a:r>
            <a:r>
              <a:rPr lang="en-US" b="1" dirty="0" smtClean="0"/>
              <a:t>  </a:t>
            </a:r>
            <a:r>
              <a:rPr lang="en-US" b="1" dirty="0" smtClean="0"/>
              <a:t>Please </a:t>
            </a:r>
            <a:r>
              <a:rPr lang="en-US" b="1" dirty="0" smtClean="0"/>
              <a:t>allow 90 days to process</a:t>
            </a:r>
          </a:p>
          <a:p>
            <a:endParaRPr lang="en-US" dirty="0"/>
          </a:p>
        </p:txBody>
      </p:sp>
      <p:sp>
        <p:nvSpPr>
          <p:cNvPr id="4" name="Slide Number Placeholder 3"/>
          <p:cNvSpPr>
            <a:spLocks noGrp="1"/>
          </p:cNvSpPr>
          <p:nvPr>
            <p:ph type="sldNum" sz="quarter" idx="12"/>
          </p:nvPr>
        </p:nvSpPr>
        <p:spPr/>
        <p:txBody>
          <a:bodyPr/>
          <a:lstStyle/>
          <a:p>
            <a:fld id="{DBB8F54F-F8BB-4E92-92DA-AE18F86E2652}" type="slidenum">
              <a:rPr lang="en-US" smtClean="0"/>
              <a:pPr/>
              <a:t>6</a:t>
            </a:fld>
            <a:endParaRPr lang="en-US"/>
          </a:p>
        </p:txBody>
      </p:sp>
      <p:sp>
        <p:nvSpPr>
          <p:cNvPr id="6" name="AutoShape 4"/>
          <p:cNvSpPr>
            <a:spLocks noChangeArrowheads="1"/>
          </p:cNvSpPr>
          <p:nvPr/>
        </p:nvSpPr>
        <p:spPr bwMode="auto">
          <a:xfrm>
            <a:off x="228003" y="5465294"/>
            <a:ext cx="571500" cy="463550"/>
          </a:xfrm>
          <a:prstGeom prst="star5">
            <a:avLst/>
          </a:prstGeom>
          <a:solidFill>
            <a:srgbClr val="FF0000"/>
          </a:solidFill>
          <a:ln w="9525">
            <a:solidFill>
              <a:schemeClr val="bg2"/>
            </a:solidFill>
            <a:miter lim="800000"/>
            <a:headEnd/>
            <a:tailEnd/>
          </a:ln>
          <a:effectLst/>
        </p:spPr>
        <p:txBody>
          <a:bodyPr wrap="none" anchor="ctr"/>
          <a:lstStyle/>
          <a:p>
            <a:pPr>
              <a:defRPr/>
            </a:pPr>
            <a:endParaRPr lang="en-US">
              <a:ln>
                <a:solidFill>
                  <a:schemeClr val="tx1"/>
                </a:solidFill>
              </a:ln>
              <a:effectLst>
                <a:innerShdw blurRad="114300">
                  <a:prstClr val="black"/>
                </a:inn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Rectangle 2"/>
          <p:cNvSpPr>
            <a:spLocks noGrp="1" noRot="1" noChangeArrowheads="1"/>
          </p:cNvSpPr>
          <p:nvPr>
            <p:ph type="title"/>
          </p:nvPr>
        </p:nvSpPr>
        <p:spPr>
          <a:xfrm>
            <a:off x="0" y="51547"/>
            <a:ext cx="9144000" cy="1570219"/>
          </a:xfrm>
        </p:spPr>
        <p:txBody>
          <a:bodyPr>
            <a:normAutofit fontScale="90000"/>
          </a:bodyPr>
          <a:lstStyle/>
          <a:p>
            <a:r>
              <a:rPr lang="en-US" sz="4000" dirty="0" smtClean="0">
                <a:latin typeface="Arial" panose="020B0604020202020204" pitchFamily="34" charset="0"/>
              </a:rPr>
              <a:t>Group 1 and Group 2</a:t>
            </a:r>
            <a:br>
              <a:rPr lang="en-US" sz="4000" dirty="0" smtClean="0">
                <a:latin typeface="Arial" panose="020B0604020202020204" pitchFamily="34" charset="0"/>
              </a:rPr>
            </a:br>
            <a:r>
              <a:rPr lang="en-US" sz="4000" dirty="0" smtClean="0">
                <a:latin typeface="Arial" panose="020B0604020202020204" pitchFamily="34" charset="0"/>
              </a:rPr>
              <a:t>Pension System Vested Benefits</a:t>
            </a:r>
            <a:r>
              <a:rPr lang="en-US" sz="4000" dirty="0">
                <a:latin typeface="Arial" panose="020B0604020202020204" pitchFamily="34" charset="0"/>
              </a:rPr>
              <a:t/>
            </a:r>
            <a:br>
              <a:rPr lang="en-US" sz="4000" dirty="0">
                <a:latin typeface="Arial" panose="020B0604020202020204" pitchFamily="34" charset="0"/>
              </a:rPr>
            </a:br>
            <a:r>
              <a:rPr lang="en-US" dirty="0">
                <a:latin typeface="Arial" panose="020B0604020202020204" pitchFamily="34" charset="0"/>
              </a:rPr>
              <a:t>(Current Members as of 6/30/2011)</a:t>
            </a:r>
            <a:endParaRPr lang="en-US" dirty="0" smtClean="0">
              <a:latin typeface="Arial" panose="020B0604020202020204" pitchFamily="34" charset="0"/>
            </a:endParaRPr>
          </a:p>
        </p:txBody>
      </p:sp>
      <p:sp>
        <p:nvSpPr>
          <p:cNvPr id="6147" name="Rectangle 3"/>
          <p:cNvSpPr>
            <a:spLocks noGrp="1" noChangeArrowheads="1"/>
          </p:cNvSpPr>
          <p:nvPr>
            <p:ph idx="1"/>
          </p:nvPr>
        </p:nvSpPr>
        <p:spPr>
          <a:xfrm>
            <a:off x="304800" y="1856072"/>
            <a:ext cx="8686800" cy="4525963"/>
          </a:xfrm>
        </p:spPr>
        <p:txBody>
          <a:bodyPr>
            <a:normAutofit fontScale="85000" lnSpcReduction="10000"/>
          </a:bodyPr>
          <a:lstStyle/>
          <a:p>
            <a:pPr eaLnBrk="1" hangingPunct="1"/>
            <a:r>
              <a:rPr lang="en-US" sz="3600" b="1" dirty="0" smtClean="0">
                <a:latin typeface="Arial" panose="020B0604020202020204" pitchFamily="34" charset="0"/>
              </a:rPr>
              <a:t>Five years = Vested</a:t>
            </a:r>
          </a:p>
          <a:p>
            <a:pPr eaLnBrk="1" hangingPunct="1"/>
            <a:r>
              <a:rPr lang="en-US" sz="3600" b="1" dirty="0" smtClean="0">
                <a:latin typeface="Arial" panose="020B0604020202020204" pitchFamily="34" charset="0"/>
              </a:rPr>
              <a:t>Service </a:t>
            </a:r>
            <a:r>
              <a:rPr lang="en-US" sz="3600" b="1" dirty="0" smtClean="0">
                <a:latin typeface="Arial" panose="020B0604020202020204" pitchFamily="34" charset="0"/>
              </a:rPr>
              <a:t>Retirement (full benefit)</a:t>
            </a:r>
          </a:p>
          <a:p>
            <a:pPr lvl="1" eaLnBrk="1" hangingPunct="1"/>
            <a:r>
              <a:rPr lang="en-US" sz="3200" b="0" dirty="0" smtClean="0">
                <a:latin typeface="Arial" panose="020B0604020202020204" pitchFamily="34" charset="0"/>
              </a:rPr>
              <a:t>Age 62 with at least 5 years of eligibility service</a:t>
            </a:r>
            <a:r>
              <a:rPr lang="en-US" sz="3200" b="1" dirty="0" smtClean="0">
                <a:latin typeface="Arial" panose="020B0604020202020204" pitchFamily="34" charset="0"/>
              </a:rPr>
              <a:t> or</a:t>
            </a:r>
          </a:p>
          <a:p>
            <a:pPr lvl="1" eaLnBrk="1" hangingPunct="1">
              <a:spcAft>
                <a:spcPts val="1200"/>
              </a:spcAft>
            </a:pPr>
            <a:r>
              <a:rPr lang="en-US" sz="3200" b="0" dirty="0" smtClean="0">
                <a:latin typeface="Arial" panose="020B0604020202020204" pitchFamily="34" charset="0"/>
              </a:rPr>
              <a:t>30 years of eligibility service regardless of age</a:t>
            </a:r>
          </a:p>
          <a:p>
            <a:pPr eaLnBrk="1" hangingPunct="1"/>
            <a:r>
              <a:rPr lang="en-US" sz="3600" b="1" dirty="0" smtClean="0">
                <a:latin typeface="Arial" panose="020B0604020202020204" pitchFamily="34" charset="0"/>
              </a:rPr>
              <a:t>Early Retirement (reduced benefit)</a:t>
            </a:r>
            <a:endParaRPr lang="en-US" sz="4400" b="1" dirty="0" smtClean="0">
              <a:latin typeface="Arial" panose="020B0604020202020204" pitchFamily="34" charset="0"/>
            </a:endParaRPr>
          </a:p>
          <a:p>
            <a:pPr lvl="1" eaLnBrk="1" hangingPunct="1"/>
            <a:r>
              <a:rPr lang="en-US" sz="3200" b="0" dirty="0" smtClean="0">
                <a:latin typeface="Arial" panose="020B0604020202020204" pitchFamily="34" charset="0"/>
              </a:rPr>
              <a:t>Age 55 with at least 15 years of eligibility service</a:t>
            </a:r>
          </a:p>
          <a:p>
            <a:pPr lvl="1" eaLnBrk="1" hangingPunct="1"/>
            <a:r>
              <a:rPr lang="en-US" sz="3200" b="0" dirty="0" smtClean="0">
                <a:latin typeface="Arial" panose="020B0604020202020204" pitchFamily="34" charset="0"/>
              </a:rPr>
              <a:t>Greatest reduction is 42%</a:t>
            </a:r>
            <a:endParaRPr lang="en-US" sz="2400" b="0" dirty="0" smtClean="0">
              <a:latin typeface="Arial" panose="020B0604020202020204" pitchFamily="34" charset="0"/>
            </a:endParaRPr>
          </a:p>
        </p:txBody>
      </p:sp>
      <p:sp>
        <p:nvSpPr>
          <p:cNvPr id="5124" name="Rectangle 3"/>
          <p:cNvSpPr>
            <a:spLocks noGrp="1" noChangeArrowheads="1"/>
          </p:cNvSpPr>
          <p:nvPr>
            <p:ph type="sldNum" sz="quarter" idx="12"/>
          </p:nvPr>
        </p:nvSpPr>
        <p:spPr>
          <a:noFill/>
        </p:spPr>
        <p:txBody>
          <a:bodyPr/>
          <a:lstStyle/>
          <a:p>
            <a:fld id="{32D42350-AE08-4B5F-975C-715D41313594}" type="slidenum">
              <a:rPr lang="en-US" smtClean="0"/>
              <a:pPr/>
              <a:t>7</a:t>
            </a:fld>
            <a:endParaRPr lang="en-US" smtClean="0"/>
          </a:p>
        </p:txBody>
      </p:sp>
    </p:spTree>
    <p:extLst>
      <p:ext uri="{BB962C8B-B14F-4D97-AF65-F5344CB8AC3E}">
        <p14:creationId xmlns:p14="http://schemas.microsoft.com/office/powerpoint/2010/main" val="21810361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6147">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6147">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6147">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614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6147">
                                            <p:txEl>
                                              <p:pRg st="1" end="1"/>
                                            </p:txEl>
                                          </p:spTgt>
                                        </p:tgtEl>
                                        <p:attrNameLst>
                                          <p:attrName>style.visibility</p:attrName>
                                        </p:attrNameLst>
                                      </p:cBhvr>
                                      <p:to>
                                        <p:strVal val="visible"/>
                                      </p:to>
                                    </p:set>
                                    <p:anim calcmode="lin" valueType="num">
                                      <p:cBhvr>
                                        <p:cTn id="16" dur="500" fill="hold"/>
                                        <p:tgtEl>
                                          <p:spTgt spid="6147">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6147">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6147">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6147">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6147">
                                            <p:txEl>
                                              <p:pRg st="1" end="1"/>
                                            </p:txEl>
                                          </p:spTgt>
                                        </p:tgtEl>
                                      </p:cBhvr>
                                    </p:animEffect>
                                  </p:childTnLst>
                                </p:cTn>
                              </p:par>
                              <p:par>
                                <p:cTn id="21" presetID="54" presetClass="entr" presetSubtype="0" accel="100000" fill="hold" grpId="0" nodeType="withEffect">
                                  <p:stCondLst>
                                    <p:cond delay="0"/>
                                  </p:stCondLst>
                                  <p:childTnLst>
                                    <p:set>
                                      <p:cBhvr>
                                        <p:cTn id="22" dur="1" fill="hold">
                                          <p:stCondLst>
                                            <p:cond delay="0"/>
                                          </p:stCondLst>
                                        </p:cTn>
                                        <p:tgtEl>
                                          <p:spTgt spid="6147">
                                            <p:txEl>
                                              <p:pRg st="2" end="2"/>
                                            </p:txEl>
                                          </p:spTgt>
                                        </p:tgtEl>
                                        <p:attrNameLst>
                                          <p:attrName>style.visibility</p:attrName>
                                        </p:attrNameLst>
                                      </p:cBhvr>
                                      <p:to>
                                        <p:strVal val="visible"/>
                                      </p:to>
                                    </p:set>
                                    <p:anim calcmode="lin" valueType="num">
                                      <p:cBhvr>
                                        <p:cTn id="23" dur="500" fill="hold"/>
                                        <p:tgtEl>
                                          <p:spTgt spid="6147">
                                            <p:txEl>
                                              <p:pRg st="2" end="2"/>
                                            </p:txEl>
                                          </p:spTgt>
                                        </p:tgtEl>
                                        <p:attrNameLst>
                                          <p:attrName>ppt_w</p:attrName>
                                        </p:attrNameLst>
                                      </p:cBhvr>
                                      <p:tavLst>
                                        <p:tav tm="0">
                                          <p:val>
                                            <p:strVal val="#ppt_w*0.05"/>
                                          </p:val>
                                        </p:tav>
                                        <p:tav tm="100000">
                                          <p:val>
                                            <p:strVal val="#ppt_w"/>
                                          </p:val>
                                        </p:tav>
                                      </p:tavLst>
                                    </p:anim>
                                    <p:anim calcmode="lin" valueType="num">
                                      <p:cBhvr>
                                        <p:cTn id="24" dur="500" fill="hold"/>
                                        <p:tgtEl>
                                          <p:spTgt spid="6147">
                                            <p:txEl>
                                              <p:pRg st="2" end="2"/>
                                            </p:txEl>
                                          </p:spTgt>
                                        </p:tgtEl>
                                        <p:attrNameLst>
                                          <p:attrName>ppt_h</p:attrName>
                                        </p:attrNameLst>
                                      </p:cBhvr>
                                      <p:tavLst>
                                        <p:tav tm="0">
                                          <p:val>
                                            <p:strVal val="#ppt_h"/>
                                          </p:val>
                                        </p:tav>
                                        <p:tav tm="100000">
                                          <p:val>
                                            <p:strVal val="#ppt_h"/>
                                          </p:val>
                                        </p:tav>
                                      </p:tavLst>
                                    </p:anim>
                                    <p:anim calcmode="lin" valueType="num">
                                      <p:cBhvr>
                                        <p:cTn id="25" dur="500" fill="hold"/>
                                        <p:tgtEl>
                                          <p:spTgt spid="6147">
                                            <p:txEl>
                                              <p:pRg st="2" end="2"/>
                                            </p:txEl>
                                          </p:spTgt>
                                        </p:tgtEl>
                                        <p:attrNameLst>
                                          <p:attrName>ppt_x</p:attrName>
                                        </p:attrNameLst>
                                      </p:cBhvr>
                                      <p:tavLst>
                                        <p:tav tm="0">
                                          <p:val>
                                            <p:strVal val="#ppt_x-.2"/>
                                          </p:val>
                                        </p:tav>
                                        <p:tav tm="100000">
                                          <p:val>
                                            <p:strVal val="#ppt_x"/>
                                          </p:val>
                                        </p:tav>
                                      </p:tavLst>
                                    </p:anim>
                                    <p:anim calcmode="lin" valueType="num">
                                      <p:cBhvr>
                                        <p:cTn id="26" dur="500" fill="hold"/>
                                        <p:tgtEl>
                                          <p:spTgt spid="6147">
                                            <p:txEl>
                                              <p:pRg st="2" end="2"/>
                                            </p:txEl>
                                          </p:spTgt>
                                        </p:tgtEl>
                                        <p:attrNameLst>
                                          <p:attrName>ppt_y</p:attrName>
                                        </p:attrNameLst>
                                      </p:cBhvr>
                                      <p:tavLst>
                                        <p:tav tm="0">
                                          <p:val>
                                            <p:strVal val="#ppt_y"/>
                                          </p:val>
                                        </p:tav>
                                        <p:tav tm="100000">
                                          <p:val>
                                            <p:strVal val="#ppt_y"/>
                                          </p:val>
                                        </p:tav>
                                      </p:tavLst>
                                    </p:anim>
                                    <p:animEffect transition="in" filter="fade">
                                      <p:cBhvr>
                                        <p:cTn id="27" dur="500"/>
                                        <p:tgtEl>
                                          <p:spTgt spid="6147">
                                            <p:txEl>
                                              <p:pRg st="2" end="2"/>
                                            </p:txEl>
                                          </p:spTgt>
                                        </p:tgtEl>
                                      </p:cBhvr>
                                    </p:animEffect>
                                  </p:childTnLst>
                                </p:cTn>
                              </p:par>
                              <p:par>
                                <p:cTn id="28" presetID="54" presetClass="entr" presetSubtype="0" accel="100000" fill="hold" grpId="0" nodeType="withEffect">
                                  <p:stCondLst>
                                    <p:cond delay="0"/>
                                  </p:stCondLst>
                                  <p:childTnLst>
                                    <p:set>
                                      <p:cBhvr>
                                        <p:cTn id="29" dur="1" fill="hold">
                                          <p:stCondLst>
                                            <p:cond delay="0"/>
                                          </p:stCondLst>
                                        </p:cTn>
                                        <p:tgtEl>
                                          <p:spTgt spid="6147">
                                            <p:txEl>
                                              <p:pRg st="3" end="3"/>
                                            </p:txEl>
                                          </p:spTgt>
                                        </p:tgtEl>
                                        <p:attrNameLst>
                                          <p:attrName>style.visibility</p:attrName>
                                        </p:attrNameLst>
                                      </p:cBhvr>
                                      <p:to>
                                        <p:strVal val="visible"/>
                                      </p:to>
                                    </p:set>
                                    <p:anim calcmode="lin" valueType="num">
                                      <p:cBhvr>
                                        <p:cTn id="30" dur="500" fill="hold"/>
                                        <p:tgtEl>
                                          <p:spTgt spid="6147">
                                            <p:txEl>
                                              <p:pRg st="3" end="3"/>
                                            </p:txEl>
                                          </p:spTgt>
                                        </p:tgtEl>
                                        <p:attrNameLst>
                                          <p:attrName>ppt_w</p:attrName>
                                        </p:attrNameLst>
                                      </p:cBhvr>
                                      <p:tavLst>
                                        <p:tav tm="0">
                                          <p:val>
                                            <p:strVal val="#ppt_w*0.05"/>
                                          </p:val>
                                        </p:tav>
                                        <p:tav tm="100000">
                                          <p:val>
                                            <p:strVal val="#ppt_w"/>
                                          </p:val>
                                        </p:tav>
                                      </p:tavLst>
                                    </p:anim>
                                    <p:anim calcmode="lin" valueType="num">
                                      <p:cBhvr>
                                        <p:cTn id="31" dur="500" fill="hold"/>
                                        <p:tgtEl>
                                          <p:spTgt spid="6147">
                                            <p:txEl>
                                              <p:pRg st="3" end="3"/>
                                            </p:txEl>
                                          </p:spTgt>
                                        </p:tgtEl>
                                        <p:attrNameLst>
                                          <p:attrName>ppt_h</p:attrName>
                                        </p:attrNameLst>
                                      </p:cBhvr>
                                      <p:tavLst>
                                        <p:tav tm="0">
                                          <p:val>
                                            <p:strVal val="#ppt_h"/>
                                          </p:val>
                                        </p:tav>
                                        <p:tav tm="100000">
                                          <p:val>
                                            <p:strVal val="#ppt_h"/>
                                          </p:val>
                                        </p:tav>
                                      </p:tavLst>
                                    </p:anim>
                                    <p:anim calcmode="lin" valueType="num">
                                      <p:cBhvr>
                                        <p:cTn id="32" dur="500" fill="hold"/>
                                        <p:tgtEl>
                                          <p:spTgt spid="6147">
                                            <p:txEl>
                                              <p:pRg st="3" end="3"/>
                                            </p:txEl>
                                          </p:spTgt>
                                        </p:tgtEl>
                                        <p:attrNameLst>
                                          <p:attrName>ppt_x</p:attrName>
                                        </p:attrNameLst>
                                      </p:cBhvr>
                                      <p:tavLst>
                                        <p:tav tm="0">
                                          <p:val>
                                            <p:strVal val="#ppt_x-.2"/>
                                          </p:val>
                                        </p:tav>
                                        <p:tav tm="100000">
                                          <p:val>
                                            <p:strVal val="#ppt_x"/>
                                          </p:val>
                                        </p:tav>
                                      </p:tavLst>
                                    </p:anim>
                                    <p:anim calcmode="lin" valueType="num">
                                      <p:cBhvr>
                                        <p:cTn id="33" dur="500" fill="hold"/>
                                        <p:tgtEl>
                                          <p:spTgt spid="6147">
                                            <p:txEl>
                                              <p:pRg st="3" end="3"/>
                                            </p:txEl>
                                          </p:spTgt>
                                        </p:tgtEl>
                                        <p:attrNameLst>
                                          <p:attrName>ppt_y</p:attrName>
                                        </p:attrNameLst>
                                      </p:cBhvr>
                                      <p:tavLst>
                                        <p:tav tm="0">
                                          <p:val>
                                            <p:strVal val="#ppt_y"/>
                                          </p:val>
                                        </p:tav>
                                        <p:tav tm="100000">
                                          <p:val>
                                            <p:strVal val="#ppt_y"/>
                                          </p:val>
                                        </p:tav>
                                      </p:tavLst>
                                    </p:anim>
                                    <p:animEffect transition="in" filter="fade">
                                      <p:cBhvr>
                                        <p:cTn id="34" dur="500"/>
                                        <p:tgtEl>
                                          <p:spTgt spid="6147">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4" presetClass="entr" presetSubtype="0" accel="100000" fill="hold" grpId="0" nodeType="clickEffect">
                                  <p:stCondLst>
                                    <p:cond delay="0"/>
                                  </p:stCondLst>
                                  <p:childTnLst>
                                    <p:set>
                                      <p:cBhvr>
                                        <p:cTn id="38" dur="1" fill="hold">
                                          <p:stCondLst>
                                            <p:cond delay="0"/>
                                          </p:stCondLst>
                                        </p:cTn>
                                        <p:tgtEl>
                                          <p:spTgt spid="6147">
                                            <p:txEl>
                                              <p:pRg st="4" end="4"/>
                                            </p:txEl>
                                          </p:spTgt>
                                        </p:tgtEl>
                                        <p:attrNameLst>
                                          <p:attrName>style.visibility</p:attrName>
                                        </p:attrNameLst>
                                      </p:cBhvr>
                                      <p:to>
                                        <p:strVal val="visible"/>
                                      </p:to>
                                    </p:set>
                                    <p:anim calcmode="lin" valueType="num">
                                      <p:cBhvr>
                                        <p:cTn id="39" dur="500" fill="hold"/>
                                        <p:tgtEl>
                                          <p:spTgt spid="6147">
                                            <p:txEl>
                                              <p:pRg st="4" end="4"/>
                                            </p:txEl>
                                          </p:spTgt>
                                        </p:tgtEl>
                                        <p:attrNameLst>
                                          <p:attrName>ppt_w</p:attrName>
                                        </p:attrNameLst>
                                      </p:cBhvr>
                                      <p:tavLst>
                                        <p:tav tm="0">
                                          <p:val>
                                            <p:strVal val="#ppt_w*0.05"/>
                                          </p:val>
                                        </p:tav>
                                        <p:tav tm="100000">
                                          <p:val>
                                            <p:strVal val="#ppt_w"/>
                                          </p:val>
                                        </p:tav>
                                      </p:tavLst>
                                    </p:anim>
                                    <p:anim calcmode="lin" valueType="num">
                                      <p:cBhvr>
                                        <p:cTn id="40" dur="500" fill="hold"/>
                                        <p:tgtEl>
                                          <p:spTgt spid="6147">
                                            <p:txEl>
                                              <p:pRg st="4" end="4"/>
                                            </p:txEl>
                                          </p:spTgt>
                                        </p:tgtEl>
                                        <p:attrNameLst>
                                          <p:attrName>ppt_h</p:attrName>
                                        </p:attrNameLst>
                                      </p:cBhvr>
                                      <p:tavLst>
                                        <p:tav tm="0">
                                          <p:val>
                                            <p:strVal val="#ppt_h"/>
                                          </p:val>
                                        </p:tav>
                                        <p:tav tm="100000">
                                          <p:val>
                                            <p:strVal val="#ppt_h"/>
                                          </p:val>
                                        </p:tav>
                                      </p:tavLst>
                                    </p:anim>
                                    <p:anim calcmode="lin" valueType="num">
                                      <p:cBhvr>
                                        <p:cTn id="41" dur="500" fill="hold"/>
                                        <p:tgtEl>
                                          <p:spTgt spid="6147">
                                            <p:txEl>
                                              <p:pRg st="4" end="4"/>
                                            </p:txEl>
                                          </p:spTgt>
                                        </p:tgtEl>
                                        <p:attrNameLst>
                                          <p:attrName>ppt_x</p:attrName>
                                        </p:attrNameLst>
                                      </p:cBhvr>
                                      <p:tavLst>
                                        <p:tav tm="0">
                                          <p:val>
                                            <p:strVal val="#ppt_x-.2"/>
                                          </p:val>
                                        </p:tav>
                                        <p:tav tm="100000">
                                          <p:val>
                                            <p:strVal val="#ppt_x"/>
                                          </p:val>
                                        </p:tav>
                                      </p:tavLst>
                                    </p:anim>
                                    <p:anim calcmode="lin" valueType="num">
                                      <p:cBhvr>
                                        <p:cTn id="42" dur="500" fill="hold"/>
                                        <p:tgtEl>
                                          <p:spTgt spid="6147">
                                            <p:txEl>
                                              <p:pRg st="4" end="4"/>
                                            </p:txEl>
                                          </p:spTgt>
                                        </p:tgtEl>
                                        <p:attrNameLst>
                                          <p:attrName>ppt_y</p:attrName>
                                        </p:attrNameLst>
                                      </p:cBhvr>
                                      <p:tavLst>
                                        <p:tav tm="0">
                                          <p:val>
                                            <p:strVal val="#ppt_y"/>
                                          </p:val>
                                        </p:tav>
                                        <p:tav tm="100000">
                                          <p:val>
                                            <p:strVal val="#ppt_y"/>
                                          </p:val>
                                        </p:tav>
                                      </p:tavLst>
                                    </p:anim>
                                    <p:animEffect transition="in" filter="fade">
                                      <p:cBhvr>
                                        <p:cTn id="43" dur="500"/>
                                        <p:tgtEl>
                                          <p:spTgt spid="6147">
                                            <p:txEl>
                                              <p:pRg st="4" end="4"/>
                                            </p:txEl>
                                          </p:spTgt>
                                        </p:tgtEl>
                                      </p:cBhvr>
                                    </p:animEffect>
                                  </p:childTnLst>
                                </p:cTn>
                              </p:par>
                              <p:par>
                                <p:cTn id="44" presetID="54" presetClass="entr" presetSubtype="0" accel="100000" fill="hold" grpId="0" nodeType="withEffect">
                                  <p:stCondLst>
                                    <p:cond delay="0"/>
                                  </p:stCondLst>
                                  <p:childTnLst>
                                    <p:set>
                                      <p:cBhvr>
                                        <p:cTn id="45" dur="1" fill="hold">
                                          <p:stCondLst>
                                            <p:cond delay="0"/>
                                          </p:stCondLst>
                                        </p:cTn>
                                        <p:tgtEl>
                                          <p:spTgt spid="6147">
                                            <p:txEl>
                                              <p:pRg st="5" end="5"/>
                                            </p:txEl>
                                          </p:spTgt>
                                        </p:tgtEl>
                                        <p:attrNameLst>
                                          <p:attrName>style.visibility</p:attrName>
                                        </p:attrNameLst>
                                      </p:cBhvr>
                                      <p:to>
                                        <p:strVal val="visible"/>
                                      </p:to>
                                    </p:set>
                                    <p:anim calcmode="lin" valueType="num">
                                      <p:cBhvr>
                                        <p:cTn id="46" dur="500" fill="hold"/>
                                        <p:tgtEl>
                                          <p:spTgt spid="6147">
                                            <p:txEl>
                                              <p:pRg st="5" end="5"/>
                                            </p:txEl>
                                          </p:spTgt>
                                        </p:tgtEl>
                                        <p:attrNameLst>
                                          <p:attrName>ppt_w</p:attrName>
                                        </p:attrNameLst>
                                      </p:cBhvr>
                                      <p:tavLst>
                                        <p:tav tm="0">
                                          <p:val>
                                            <p:strVal val="#ppt_w*0.05"/>
                                          </p:val>
                                        </p:tav>
                                        <p:tav tm="100000">
                                          <p:val>
                                            <p:strVal val="#ppt_w"/>
                                          </p:val>
                                        </p:tav>
                                      </p:tavLst>
                                    </p:anim>
                                    <p:anim calcmode="lin" valueType="num">
                                      <p:cBhvr>
                                        <p:cTn id="47" dur="500" fill="hold"/>
                                        <p:tgtEl>
                                          <p:spTgt spid="6147">
                                            <p:txEl>
                                              <p:pRg st="5" end="5"/>
                                            </p:txEl>
                                          </p:spTgt>
                                        </p:tgtEl>
                                        <p:attrNameLst>
                                          <p:attrName>ppt_h</p:attrName>
                                        </p:attrNameLst>
                                      </p:cBhvr>
                                      <p:tavLst>
                                        <p:tav tm="0">
                                          <p:val>
                                            <p:strVal val="#ppt_h"/>
                                          </p:val>
                                        </p:tav>
                                        <p:tav tm="100000">
                                          <p:val>
                                            <p:strVal val="#ppt_h"/>
                                          </p:val>
                                        </p:tav>
                                      </p:tavLst>
                                    </p:anim>
                                    <p:anim calcmode="lin" valueType="num">
                                      <p:cBhvr>
                                        <p:cTn id="48" dur="500" fill="hold"/>
                                        <p:tgtEl>
                                          <p:spTgt spid="6147">
                                            <p:txEl>
                                              <p:pRg st="5" end="5"/>
                                            </p:txEl>
                                          </p:spTgt>
                                        </p:tgtEl>
                                        <p:attrNameLst>
                                          <p:attrName>ppt_x</p:attrName>
                                        </p:attrNameLst>
                                      </p:cBhvr>
                                      <p:tavLst>
                                        <p:tav tm="0">
                                          <p:val>
                                            <p:strVal val="#ppt_x-.2"/>
                                          </p:val>
                                        </p:tav>
                                        <p:tav tm="100000">
                                          <p:val>
                                            <p:strVal val="#ppt_x"/>
                                          </p:val>
                                        </p:tav>
                                      </p:tavLst>
                                    </p:anim>
                                    <p:anim calcmode="lin" valueType="num">
                                      <p:cBhvr>
                                        <p:cTn id="49" dur="500" fill="hold"/>
                                        <p:tgtEl>
                                          <p:spTgt spid="6147">
                                            <p:txEl>
                                              <p:pRg st="5" end="5"/>
                                            </p:txEl>
                                          </p:spTgt>
                                        </p:tgtEl>
                                        <p:attrNameLst>
                                          <p:attrName>ppt_y</p:attrName>
                                        </p:attrNameLst>
                                      </p:cBhvr>
                                      <p:tavLst>
                                        <p:tav tm="0">
                                          <p:val>
                                            <p:strVal val="#ppt_y"/>
                                          </p:val>
                                        </p:tav>
                                        <p:tav tm="100000">
                                          <p:val>
                                            <p:strVal val="#ppt_y"/>
                                          </p:val>
                                        </p:tav>
                                      </p:tavLst>
                                    </p:anim>
                                    <p:animEffect transition="in" filter="fade">
                                      <p:cBhvr>
                                        <p:cTn id="50" dur="500"/>
                                        <p:tgtEl>
                                          <p:spTgt spid="6147">
                                            <p:txEl>
                                              <p:pRg st="5" end="5"/>
                                            </p:txEl>
                                          </p:spTgt>
                                        </p:tgtEl>
                                      </p:cBhvr>
                                    </p:animEffect>
                                  </p:childTnLst>
                                </p:cTn>
                              </p:par>
                              <p:par>
                                <p:cTn id="51" presetID="54" presetClass="entr" presetSubtype="0" accel="100000" fill="hold" grpId="0" nodeType="withEffect">
                                  <p:stCondLst>
                                    <p:cond delay="0"/>
                                  </p:stCondLst>
                                  <p:childTnLst>
                                    <p:set>
                                      <p:cBhvr>
                                        <p:cTn id="52" dur="1" fill="hold">
                                          <p:stCondLst>
                                            <p:cond delay="0"/>
                                          </p:stCondLst>
                                        </p:cTn>
                                        <p:tgtEl>
                                          <p:spTgt spid="6147">
                                            <p:txEl>
                                              <p:pRg st="6" end="6"/>
                                            </p:txEl>
                                          </p:spTgt>
                                        </p:tgtEl>
                                        <p:attrNameLst>
                                          <p:attrName>style.visibility</p:attrName>
                                        </p:attrNameLst>
                                      </p:cBhvr>
                                      <p:to>
                                        <p:strVal val="visible"/>
                                      </p:to>
                                    </p:set>
                                    <p:anim calcmode="lin" valueType="num">
                                      <p:cBhvr>
                                        <p:cTn id="53" dur="500" fill="hold"/>
                                        <p:tgtEl>
                                          <p:spTgt spid="6147">
                                            <p:txEl>
                                              <p:pRg st="6" end="6"/>
                                            </p:txEl>
                                          </p:spTgt>
                                        </p:tgtEl>
                                        <p:attrNameLst>
                                          <p:attrName>ppt_w</p:attrName>
                                        </p:attrNameLst>
                                      </p:cBhvr>
                                      <p:tavLst>
                                        <p:tav tm="0">
                                          <p:val>
                                            <p:strVal val="#ppt_w*0.05"/>
                                          </p:val>
                                        </p:tav>
                                        <p:tav tm="100000">
                                          <p:val>
                                            <p:strVal val="#ppt_w"/>
                                          </p:val>
                                        </p:tav>
                                      </p:tavLst>
                                    </p:anim>
                                    <p:anim calcmode="lin" valueType="num">
                                      <p:cBhvr>
                                        <p:cTn id="54" dur="500" fill="hold"/>
                                        <p:tgtEl>
                                          <p:spTgt spid="6147">
                                            <p:txEl>
                                              <p:pRg st="6" end="6"/>
                                            </p:txEl>
                                          </p:spTgt>
                                        </p:tgtEl>
                                        <p:attrNameLst>
                                          <p:attrName>ppt_h</p:attrName>
                                        </p:attrNameLst>
                                      </p:cBhvr>
                                      <p:tavLst>
                                        <p:tav tm="0">
                                          <p:val>
                                            <p:strVal val="#ppt_h"/>
                                          </p:val>
                                        </p:tav>
                                        <p:tav tm="100000">
                                          <p:val>
                                            <p:strVal val="#ppt_h"/>
                                          </p:val>
                                        </p:tav>
                                      </p:tavLst>
                                    </p:anim>
                                    <p:anim calcmode="lin" valueType="num">
                                      <p:cBhvr>
                                        <p:cTn id="55" dur="500" fill="hold"/>
                                        <p:tgtEl>
                                          <p:spTgt spid="6147">
                                            <p:txEl>
                                              <p:pRg st="6" end="6"/>
                                            </p:txEl>
                                          </p:spTgt>
                                        </p:tgtEl>
                                        <p:attrNameLst>
                                          <p:attrName>ppt_x</p:attrName>
                                        </p:attrNameLst>
                                      </p:cBhvr>
                                      <p:tavLst>
                                        <p:tav tm="0">
                                          <p:val>
                                            <p:strVal val="#ppt_x-.2"/>
                                          </p:val>
                                        </p:tav>
                                        <p:tav tm="100000">
                                          <p:val>
                                            <p:strVal val="#ppt_x"/>
                                          </p:val>
                                        </p:tav>
                                      </p:tavLst>
                                    </p:anim>
                                    <p:anim calcmode="lin" valueType="num">
                                      <p:cBhvr>
                                        <p:cTn id="56" dur="500" fill="hold"/>
                                        <p:tgtEl>
                                          <p:spTgt spid="6147">
                                            <p:txEl>
                                              <p:pRg st="6" end="6"/>
                                            </p:txEl>
                                          </p:spTgt>
                                        </p:tgtEl>
                                        <p:attrNameLst>
                                          <p:attrName>ppt_y</p:attrName>
                                        </p:attrNameLst>
                                      </p:cBhvr>
                                      <p:tavLst>
                                        <p:tav tm="0">
                                          <p:val>
                                            <p:strVal val="#ppt_y"/>
                                          </p:val>
                                        </p:tav>
                                        <p:tav tm="100000">
                                          <p:val>
                                            <p:strVal val="#ppt_y"/>
                                          </p:val>
                                        </p:tav>
                                      </p:tavLst>
                                    </p:anim>
                                    <p:animEffect transition="in" filter="fade">
                                      <p:cBhvr>
                                        <p:cTn id="57" dur="500"/>
                                        <p:tgtEl>
                                          <p:spTgt spid="61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Rectangle 2"/>
          <p:cNvSpPr>
            <a:spLocks noGrp="1" noRot="1" noChangeArrowheads="1"/>
          </p:cNvSpPr>
          <p:nvPr>
            <p:ph type="title"/>
          </p:nvPr>
        </p:nvSpPr>
        <p:spPr>
          <a:xfrm>
            <a:off x="0" y="58060"/>
            <a:ext cx="9144000" cy="1486068"/>
          </a:xfrm>
        </p:spPr>
        <p:txBody>
          <a:bodyPr>
            <a:normAutofit fontScale="90000"/>
          </a:bodyPr>
          <a:lstStyle/>
          <a:p>
            <a:pPr eaLnBrk="1" hangingPunct="1"/>
            <a:r>
              <a:rPr lang="en-US" sz="4000" dirty="0" smtClean="0">
                <a:latin typeface="Arial" panose="020B0604020202020204" pitchFamily="34" charset="0"/>
              </a:rPr>
              <a:t>Group 1 and Group 2</a:t>
            </a:r>
            <a:r>
              <a:rPr lang="en-US" sz="4000" dirty="0" smtClean="0">
                <a:latin typeface="Arial" panose="020B0604020202020204" pitchFamily="34" charset="0"/>
              </a:rPr>
              <a:t/>
            </a:r>
            <a:br>
              <a:rPr lang="en-US" sz="4000" dirty="0" smtClean="0">
                <a:latin typeface="Arial" panose="020B0604020202020204" pitchFamily="34" charset="0"/>
              </a:rPr>
            </a:br>
            <a:r>
              <a:rPr lang="en-US" sz="4000" dirty="0" smtClean="0">
                <a:latin typeface="Arial" panose="020B0604020202020204" pitchFamily="34" charset="0"/>
              </a:rPr>
              <a:t>Reformed Pension </a:t>
            </a:r>
            <a:r>
              <a:rPr lang="en-US" sz="4000" dirty="0" smtClean="0">
                <a:latin typeface="Arial" panose="020B0604020202020204" pitchFamily="34" charset="0"/>
              </a:rPr>
              <a:t>System Vested Benefits</a:t>
            </a:r>
            <a:r>
              <a:rPr lang="en-US" sz="4000" dirty="0" smtClean="0">
                <a:latin typeface="Arial" panose="020B0604020202020204" pitchFamily="34" charset="0"/>
              </a:rPr>
              <a:t/>
            </a:r>
            <a:br>
              <a:rPr lang="en-US" sz="4000" dirty="0" smtClean="0">
                <a:latin typeface="Arial" panose="020B0604020202020204" pitchFamily="34" charset="0"/>
              </a:rPr>
            </a:br>
            <a:r>
              <a:rPr lang="en-US" dirty="0" smtClean="0">
                <a:latin typeface="Arial" panose="020B0604020202020204" pitchFamily="34" charset="0"/>
              </a:rPr>
              <a:t>(New Members as of 7/1/2011 or later)</a:t>
            </a:r>
          </a:p>
        </p:txBody>
      </p:sp>
      <p:sp>
        <p:nvSpPr>
          <p:cNvPr id="6147" name="Rectangle 3"/>
          <p:cNvSpPr>
            <a:spLocks noGrp="1" noChangeArrowheads="1"/>
          </p:cNvSpPr>
          <p:nvPr>
            <p:ph idx="1"/>
          </p:nvPr>
        </p:nvSpPr>
        <p:spPr>
          <a:xfrm>
            <a:off x="174171" y="1741713"/>
            <a:ext cx="8795657" cy="5099048"/>
          </a:xfrm>
        </p:spPr>
        <p:txBody>
          <a:bodyPr>
            <a:normAutofit/>
          </a:bodyPr>
          <a:lstStyle/>
          <a:p>
            <a:pPr eaLnBrk="1" hangingPunct="1"/>
            <a:r>
              <a:rPr lang="en-US" b="1" dirty="0" smtClean="0">
                <a:latin typeface="Arial" panose="020B0604020202020204" pitchFamily="34" charset="0"/>
              </a:rPr>
              <a:t>10 years = Vested</a:t>
            </a:r>
          </a:p>
          <a:p>
            <a:pPr eaLnBrk="1" hangingPunct="1"/>
            <a:r>
              <a:rPr lang="en-US" b="1" dirty="0" smtClean="0">
                <a:latin typeface="Arial" panose="020B0604020202020204" pitchFamily="34" charset="0"/>
              </a:rPr>
              <a:t>Service </a:t>
            </a:r>
            <a:r>
              <a:rPr lang="en-US" b="1" dirty="0" smtClean="0">
                <a:latin typeface="Arial" panose="020B0604020202020204" pitchFamily="34" charset="0"/>
              </a:rPr>
              <a:t>Retirement (full benefit)</a:t>
            </a:r>
          </a:p>
          <a:p>
            <a:pPr lvl="1" eaLnBrk="1" hangingPunct="1"/>
            <a:r>
              <a:rPr lang="en-US" b="0" dirty="0" smtClean="0">
                <a:latin typeface="Arial" panose="020B0604020202020204" pitchFamily="34" charset="0"/>
              </a:rPr>
              <a:t>Age 65 with at least 10 years of eligibility service </a:t>
            </a:r>
            <a:r>
              <a:rPr lang="en-US" b="1" dirty="0" smtClean="0">
                <a:latin typeface="Arial" panose="020B0604020202020204" pitchFamily="34" charset="0"/>
              </a:rPr>
              <a:t>or</a:t>
            </a:r>
          </a:p>
          <a:p>
            <a:pPr lvl="1" eaLnBrk="1" hangingPunct="1">
              <a:spcAft>
                <a:spcPts val="1200"/>
              </a:spcAft>
            </a:pPr>
            <a:r>
              <a:rPr lang="en-US" b="0" dirty="0" smtClean="0">
                <a:latin typeface="Arial" panose="020B0604020202020204" pitchFamily="34" charset="0"/>
              </a:rPr>
              <a:t>Rule of 90: Age + eligibility service = 90</a:t>
            </a:r>
          </a:p>
          <a:p>
            <a:pPr eaLnBrk="1" hangingPunct="1"/>
            <a:r>
              <a:rPr lang="en-US" b="1" dirty="0" smtClean="0">
                <a:latin typeface="Arial" panose="020B0604020202020204" pitchFamily="34" charset="0"/>
              </a:rPr>
              <a:t>Early Retirement (reduced benefit)</a:t>
            </a:r>
          </a:p>
          <a:p>
            <a:pPr lvl="1" eaLnBrk="1" hangingPunct="1"/>
            <a:r>
              <a:rPr lang="en-US" b="0" dirty="0" smtClean="0">
                <a:latin typeface="Arial" panose="020B0604020202020204" pitchFamily="34" charset="0"/>
              </a:rPr>
              <a:t>Age 60 with at least 15 years of eligibility service</a:t>
            </a:r>
          </a:p>
          <a:p>
            <a:pPr lvl="1" eaLnBrk="1" hangingPunct="1"/>
            <a:r>
              <a:rPr lang="en-US" b="0" dirty="0" smtClean="0">
                <a:latin typeface="Arial" panose="020B0604020202020204" pitchFamily="34" charset="0"/>
              </a:rPr>
              <a:t>Greatest reduction is 30%</a:t>
            </a:r>
          </a:p>
        </p:txBody>
      </p:sp>
      <p:sp>
        <p:nvSpPr>
          <p:cNvPr id="5124" name="Rectangle 3"/>
          <p:cNvSpPr>
            <a:spLocks noGrp="1" noChangeArrowheads="1"/>
          </p:cNvSpPr>
          <p:nvPr>
            <p:ph type="sldNum" sz="quarter" idx="12"/>
          </p:nvPr>
        </p:nvSpPr>
        <p:spPr>
          <a:noFill/>
        </p:spPr>
        <p:txBody>
          <a:bodyPr/>
          <a:lstStyle/>
          <a:p>
            <a:fld id="{32D42350-AE08-4B5F-975C-715D41313594}" type="slidenum">
              <a:rPr lang="en-US" smtClean="0"/>
              <a:pPr/>
              <a:t>8</a:t>
            </a:fld>
            <a:endParaRPr lang="en-US" smtClean="0"/>
          </a:p>
        </p:txBody>
      </p:sp>
    </p:spTree>
    <p:extLst>
      <p:ext uri="{BB962C8B-B14F-4D97-AF65-F5344CB8AC3E}">
        <p14:creationId xmlns:p14="http://schemas.microsoft.com/office/powerpoint/2010/main" val="1928112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6147">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6147">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6147">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614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6147">
                                            <p:txEl>
                                              <p:pRg st="1" end="1"/>
                                            </p:txEl>
                                          </p:spTgt>
                                        </p:tgtEl>
                                        <p:attrNameLst>
                                          <p:attrName>style.visibility</p:attrName>
                                        </p:attrNameLst>
                                      </p:cBhvr>
                                      <p:to>
                                        <p:strVal val="visible"/>
                                      </p:to>
                                    </p:set>
                                    <p:anim calcmode="lin" valueType="num">
                                      <p:cBhvr>
                                        <p:cTn id="16" dur="500" fill="hold"/>
                                        <p:tgtEl>
                                          <p:spTgt spid="6147">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6147">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6147">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6147">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6147">
                                            <p:txEl>
                                              <p:pRg st="1" end="1"/>
                                            </p:txEl>
                                          </p:spTgt>
                                        </p:tgtEl>
                                      </p:cBhvr>
                                    </p:animEffect>
                                  </p:childTnLst>
                                </p:cTn>
                              </p:par>
                              <p:par>
                                <p:cTn id="21" presetID="54" presetClass="entr" presetSubtype="0" accel="100000" fill="hold" grpId="0" nodeType="withEffect">
                                  <p:stCondLst>
                                    <p:cond delay="0"/>
                                  </p:stCondLst>
                                  <p:childTnLst>
                                    <p:set>
                                      <p:cBhvr>
                                        <p:cTn id="22" dur="1" fill="hold">
                                          <p:stCondLst>
                                            <p:cond delay="0"/>
                                          </p:stCondLst>
                                        </p:cTn>
                                        <p:tgtEl>
                                          <p:spTgt spid="6147">
                                            <p:txEl>
                                              <p:pRg st="2" end="2"/>
                                            </p:txEl>
                                          </p:spTgt>
                                        </p:tgtEl>
                                        <p:attrNameLst>
                                          <p:attrName>style.visibility</p:attrName>
                                        </p:attrNameLst>
                                      </p:cBhvr>
                                      <p:to>
                                        <p:strVal val="visible"/>
                                      </p:to>
                                    </p:set>
                                    <p:anim calcmode="lin" valueType="num">
                                      <p:cBhvr>
                                        <p:cTn id="23" dur="500" fill="hold"/>
                                        <p:tgtEl>
                                          <p:spTgt spid="6147">
                                            <p:txEl>
                                              <p:pRg st="2" end="2"/>
                                            </p:txEl>
                                          </p:spTgt>
                                        </p:tgtEl>
                                        <p:attrNameLst>
                                          <p:attrName>ppt_w</p:attrName>
                                        </p:attrNameLst>
                                      </p:cBhvr>
                                      <p:tavLst>
                                        <p:tav tm="0">
                                          <p:val>
                                            <p:strVal val="#ppt_w*0.05"/>
                                          </p:val>
                                        </p:tav>
                                        <p:tav tm="100000">
                                          <p:val>
                                            <p:strVal val="#ppt_w"/>
                                          </p:val>
                                        </p:tav>
                                      </p:tavLst>
                                    </p:anim>
                                    <p:anim calcmode="lin" valueType="num">
                                      <p:cBhvr>
                                        <p:cTn id="24" dur="500" fill="hold"/>
                                        <p:tgtEl>
                                          <p:spTgt spid="6147">
                                            <p:txEl>
                                              <p:pRg st="2" end="2"/>
                                            </p:txEl>
                                          </p:spTgt>
                                        </p:tgtEl>
                                        <p:attrNameLst>
                                          <p:attrName>ppt_h</p:attrName>
                                        </p:attrNameLst>
                                      </p:cBhvr>
                                      <p:tavLst>
                                        <p:tav tm="0">
                                          <p:val>
                                            <p:strVal val="#ppt_h"/>
                                          </p:val>
                                        </p:tav>
                                        <p:tav tm="100000">
                                          <p:val>
                                            <p:strVal val="#ppt_h"/>
                                          </p:val>
                                        </p:tav>
                                      </p:tavLst>
                                    </p:anim>
                                    <p:anim calcmode="lin" valueType="num">
                                      <p:cBhvr>
                                        <p:cTn id="25" dur="500" fill="hold"/>
                                        <p:tgtEl>
                                          <p:spTgt spid="6147">
                                            <p:txEl>
                                              <p:pRg st="2" end="2"/>
                                            </p:txEl>
                                          </p:spTgt>
                                        </p:tgtEl>
                                        <p:attrNameLst>
                                          <p:attrName>ppt_x</p:attrName>
                                        </p:attrNameLst>
                                      </p:cBhvr>
                                      <p:tavLst>
                                        <p:tav tm="0">
                                          <p:val>
                                            <p:strVal val="#ppt_x-.2"/>
                                          </p:val>
                                        </p:tav>
                                        <p:tav tm="100000">
                                          <p:val>
                                            <p:strVal val="#ppt_x"/>
                                          </p:val>
                                        </p:tav>
                                      </p:tavLst>
                                    </p:anim>
                                    <p:anim calcmode="lin" valueType="num">
                                      <p:cBhvr>
                                        <p:cTn id="26" dur="500" fill="hold"/>
                                        <p:tgtEl>
                                          <p:spTgt spid="6147">
                                            <p:txEl>
                                              <p:pRg st="2" end="2"/>
                                            </p:txEl>
                                          </p:spTgt>
                                        </p:tgtEl>
                                        <p:attrNameLst>
                                          <p:attrName>ppt_y</p:attrName>
                                        </p:attrNameLst>
                                      </p:cBhvr>
                                      <p:tavLst>
                                        <p:tav tm="0">
                                          <p:val>
                                            <p:strVal val="#ppt_y"/>
                                          </p:val>
                                        </p:tav>
                                        <p:tav tm="100000">
                                          <p:val>
                                            <p:strVal val="#ppt_y"/>
                                          </p:val>
                                        </p:tav>
                                      </p:tavLst>
                                    </p:anim>
                                    <p:animEffect transition="in" filter="fade">
                                      <p:cBhvr>
                                        <p:cTn id="27" dur="500"/>
                                        <p:tgtEl>
                                          <p:spTgt spid="6147">
                                            <p:txEl>
                                              <p:pRg st="2" end="2"/>
                                            </p:txEl>
                                          </p:spTgt>
                                        </p:tgtEl>
                                      </p:cBhvr>
                                    </p:animEffect>
                                  </p:childTnLst>
                                </p:cTn>
                              </p:par>
                              <p:par>
                                <p:cTn id="28" presetID="54" presetClass="entr" presetSubtype="0" accel="100000" fill="hold" grpId="0" nodeType="withEffect">
                                  <p:stCondLst>
                                    <p:cond delay="0"/>
                                  </p:stCondLst>
                                  <p:childTnLst>
                                    <p:set>
                                      <p:cBhvr>
                                        <p:cTn id="29" dur="1" fill="hold">
                                          <p:stCondLst>
                                            <p:cond delay="0"/>
                                          </p:stCondLst>
                                        </p:cTn>
                                        <p:tgtEl>
                                          <p:spTgt spid="6147">
                                            <p:txEl>
                                              <p:pRg st="3" end="3"/>
                                            </p:txEl>
                                          </p:spTgt>
                                        </p:tgtEl>
                                        <p:attrNameLst>
                                          <p:attrName>style.visibility</p:attrName>
                                        </p:attrNameLst>
                                      </p:cBhvr>
                                      <p:to>
                                        <p:strVal val="visible"/>
                                      </p:to>
                                    </p:set>
                                    <p:anim calcmode="lin" valueType="num">
                                      <p:cBhvr>
                                        <p:cTn id="30" dur="500" fill="hold"/>
                                        <p:tgtEl>
                                          <p:spTgt spid="6147">
                                            <p:txEl>
                                              <p:pRg st="3" end="3"/>
                                            </p:txEl>
                                          </p:spTgt>
                                        </p:tgtEl>
                                        <p:attrNameLst>
                                          <p:attrName>ppt_w</p:attrName>
                                        </p:attrNameLst>
                                      </p:cBhvr>
                                      <p:tavLst>
                                        <p:tav tm="0">
                                          <p:val>
                                            <p:strVal val="#ppt_w*0.05"/>
                                          </p:val>
                                        </p:tav>
                                        <p:tav tm="100000">
                                          <p:val>
                                            <p:strVal val="#ppt_w"/>
                                          </p:val>
                                        </p:tav>
                                      </p:tavLst>
                                    </p:anim>
                                    <p:anim calcmode="lin" valueType="num">
                                      <p:cBhvr>
                                        <p:cTn id="31" dur="500" fill="hold"/>
                                        <p:tgtEl>
                                          <p:spTgt spid="6147">
                                            <p:txEl>
                                              <p:pRg st="3" end="3"/>
                                            </p:txEl>
                                          </p:spTgt>
                                        </p:tgtEl>
                                        <p:attrNameLst>
                                          <p:attrName>ppt_h</p:attrName>
                                        </p:attrNameLst>
                                      </p:cBhvr>
                                      <p:tavLst>
                                        <p:tav tm="0">
                                          <p:val>
                                            <p:strVal val="#ppt_h"/>
                                          </p:val>
                                        </p:tav>
                                        <p:tav tm="100000">
                                          <p:val>
                                            <p:strVal val="#ppt_h"/>
                                          </p:val>
                                        </p:tav>
                                      </p:tavLst>
                                    </p:anim>
                                    <p:anim calcmode="lin" valueType="num">
                                      <p:cBhvr>
                                        <p:cTn id="32" dur="500" fill="hold"/>
                                        <p:tgtEl>
                                          <p:spTgt spid="6147">
                                            <p:txEl>
                                              <p:pRg st="3" end="3"/>
                                            </p:txEl>
                                          </p:spTgt>
                                        </p:tgtEl>
                                        <p:attrNameLst>
                                          <p:attrName>ppt_x</p:attrName>
                                        </p:attrNameLst>
                                      </p:cBhvr>
                                      <p:tavLst>
                                        <p:tav tm="0">
                                          <p:val>
                                            <p:strVal val="#ppt_x-.2"/>
                                          </p:val>
                                        </p:tav>
                                        <p:tav tm="100000">
                                          <p:val>
                                            <p:strVal val="#ppt_x"/>
                                          </p:val>
                                        </p:tav>
                                      </p:tavLst>
                                    </p:anim>
                                    <p:anim calcmode="lin" valueType="num">
                                      <p:cBhvr>
                                        <p:cTn id="33" dur="500" fill="hold"/>
                                        <p:tgtEl>
                                          <p:spTgt spid="6147">
                                            <p:txEl>
                                              <p:pRg st="3" end="3"/>
                                            </p:txEl>
                                          </p:spTgt>
                                        </p:tgtEl>
                                        <p:attrNameLst>
                                          <p:attrName>ppt_y</p:attrName>
                                        </p:attrNameLst>
                                      </p:cBhvr>
                                      <p:tavLst>
                                        <p:tav tm="0">
                                          <p:val>
                                            <p:strVal val="#ppt_y"/>
                                          </p:val>
                                        </p:tav>
                                        <p:tav tm="100000">
                                          <p:val>
                                            <p:strVal val="#ppt_y"/>
                                          </p:val>
                                        </p:tav>
                                      </p:tavLst>
                                    </p:anim>
                                    <p:animEffect transition="in" filter="fade">
                                      <p:cBhvr>
                                        <p:cTn id="34" dur="500"/>
                                        <p:tgtEl>
                                          <p:spTgt spid="6147">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4" presetClass="entr" presetSubtype="0" accel="100000" fill="hold" grpId="0" nodeType="clickEffect">
                                  <p:stCondLst>
                                    <p:cond delay="0"/>
                                  </p:stCondLst>
                                  <p:childTnLst>
                                    <p:set>
                                      <p:cBhvr>
                                        <p:cTn id="38" dur="1" fill="hold">
                                          <p:stCondLst>
                                            <p:cond delay="0"/>
                                          </p:stCondLst>
                                        </p:cTn>
                                        <p:tgtEl>
                                          <p:spTgt spid="6147">
                                            <p:txEl>
                                              <p:pRg st="4" end="4"/>
                                            </p:txEl>
                                          </p:spTgt>
                                        </p:tgtEl>
                                        <p:attrNameLst>
                                          <p:attrName>style.visibility</p:attrName>
                                        </p:attrNameLst>
                                      </p:cBhvr>
                                      <p:to>
                                        <p:strVal val="visible"/>
                                      </p:to>
                                    </p:set>
                                    <p:anim calcmode="lin" valueType="num">
                                      <p:cBhvr>
                                        <p:cTn id="39" dur="500" fill="hold"/>
                                        <p:tgtEl>
                                          <p:spTgt spid="6147">
                                            <p:txEl>
                                              <p:pRg st="4" end="4"/>
                                            </p:txEl>
                                          </p:spTgt>
                                        </p:tgtEl>
                                        <p:attrNameLst>
                                          <p:attrName>ppt_w</p:attrName>
                                        </p:attrNameLst>
                                      </p:cBhvr>
                                      <p:tavLst>
                                        <p:tav tm="0">
                                          <p:val>
                                            <p:strVal val="#ppt_w*0.05"/>
                                          </p:val>
                                        </p:tav>
                                        <p:tav tm="100000">
                                          <p:val>
                                            <p:strVal val="#ppt_w"/>
                                          </p:val>
                                        </p:tav>
                                      </p:tavLst>
                                    </p:anim>
                                    <p:anim calcmode="lin" valueType="num">
                                      <p:cBhvr>
                                        <p:cTn id="40" dur="500" fill="hold"/>
                                        <p:tgtEl>
                                          <p:spTgt spid="6147">
                                            <p:txEl>
                                              <p:pRg st="4" end="4"/>
                                            </p:txEl>
                                          </p:spTgt>
                                        </p:tgtEl>
                                        <p:attrNameLst>
                                          <p:attrName>ppt_h</p:attrName>
                                        </p:attrNameLst>
                                      </p:cBhvr>
                                      <p:tavLst>
                                        <p:tav tm="0">
                                          <p:val>
                                            <p:strVal val="#ppt_h"/>
                                          </p:val>
                                        </p:tav>
                                        <p:tav tm="100000">
                                          <p:val>
                                            <p:strVal val="#ppt_h"/>
                                          </p:val>
                                        </p:tav>
                                      </p:tavLst>
                                    </p:anim>
                                    <p:anim calcmode="lin" valueType="num">
                                      <p:cBhvr>
                                        <p:cTn id="41" dur="500" fill="hold"/>
                                        <p:tgtEl>
                                          <p:spTgt spid="6147">
                                            <p:txEl>
                                              <p:pRg st="4" end="4"/>
                                            </p:txEl>
                                          </p:spTgt>
                                        </p:tgtEl>
                                        <p:attrNameLst>
                                          <p:attrName>ppt_x</p:attrName>
                                        </p:attrNameLst>
                                      </p:cBhvr>
                                      <p:tavLst>
                                        <p:tav tm="0">
                                          <p:val>
                                            <p:strVal val="#ppt_x-.2"/>
                                          </p:val>
                                        </p:tav>
                                        <p:tav tm="100000">
                                          <p:val>
                                            <p:strVal val="#ppt_x"/>
                                          </p:val>
                                        </p:tav>
                                      </p:tavLst>
                                    </p:anim>
                                    <p:anim calcmode="lin" valueType="num">
                                      <p:cBhvr>
                                        <p:cTn id="42" dur="500" fill="hold"/>
                                        <p:tgtEl>
                                          <p:spTgt spid="6147">
                                            <p:txEl>
                                              <p:pRg st="4" end="4"/>
                                            </p:txEl>
                                          </p:spTgt>
                                        </p:tgtEl>
                                        <p:attrNameLst>
                                          <p:attrName>ppt_y</p:attrName>
                                        </p:attrNameLst>
                                      </p:cBhvr>
                                      <p:tavLst>
                                        <p:tav tm="0">
                                          <p:val>
                                            <p:strVal val="#ppt_y"/>
                                          </p:val>
                                        </p:tav>
                                        <p:tav tm="100000">
                                          <p:val>
                                            <p:strVal val="#ppt_y"/>
                                          </p:val>
                                        </p:tav>
                                      </p:tavLst>
                                    </p:anim>
                                    <p:animEffect transition="in" filter="fade">
                                      <p:cBhvr>
                                        <p:cTn id="43" dur="500"/>
                                        <p:tgtEl>
                                          <p:spTgt spid="6147">
                                            <p:txEl>
                                              <p:pRg st="4" end="4"/>
                                            </p:txEl>
                                          </p:spTgt>
                                        </p:tgtEl>
                                      </p:cBhvr>
                                    </p:animEffect>
                                  </p:childTnLst>
                                </p:cTn>
                              </p:par>
                              <p:par>
                                <p:cTn id="44" presetID="54" presetClass="entr" presetSubtype="0" accel="100000" fill="hold" grpId="0" nodeType="withEffect">
                                  <p:stCondLst>
                                    <p:cond delay="0"/>
                                  </p:stCondLst>
                                  <p:childTnLst>
                                    <p:set>
                                      <p:cBhvr>
                                        <p:cTn id="45" dur="1" fill="hold">
                                          <p:stCondLst>
                                            <p:cond delay="0"/>
                                          </p:stCondLst>
                                        </p:cTn>
                                        <p:tgtEl>
                                          <p:spTgt spid="6147">
                                            <p:txEl>
                                              <p:pRg st="5" end="5"/>
                                            </p:txEl>
                                          </p:spTgt>
                                        </p:tgtEl>
                                        <p:attrNameLst>
                                          <p:attrName>style.visibility</p:attrName>
                                        </p:attrNameLst>
                                      </p:cBhvr>
                                      <p:to>
                                        <p:strVal val="visible"/>
                                      </p:to>
                                    </p:set>
                                    <p:anim calcmode="lin" valueType="num">
                                      <p:cBhvr>
                                        <p:cTn id="46" dur="500" fill="hold"/>
                                        <p:tgtEl>
                                          <p:spTgt spid="6147">
                                            <p:txEl>
                                              <p:pRg st="5" end="5"/>
                                            </p:txEl>
                                          </p:spTgt>
                                        </p:tgtEl>
                                        <p:attrNameLst>
                                          <p:attrName>ppt_w</p:attrName>
                                        </p:attrNameLst>
                                      </p:cBhvr>
                                      <p:tavLst>
                                        <p:tav tm="0">
                                          <p:val>
                                            <p:strVal val="#ppt_w*0.05"/>
                                          </p:val>
                                        </p:tav>
                                        <p:tav tm="100000">
                                          <p:val>
                                            <p:strVal val="#ppt_w"/>
                                          </p:val>
                                        </p:tav>
                                      </p:tavLst>
                                    </p:anim>
                                    <p:anim calcmode="lin" valueType="num">
                                      <p:cBhvr>
                                        <p:cTn id="47" dur="500" fill="hold"/>
                                        <p:tgtEl>
                                          <p:spTgt spid="6147">
                                            <p:txEl>
                                              <p:pRg st="5" end="5"/>
                                            </p:txEl>
                                          </p:spTgt>
                                        </p:tgtEl>
                                        <p:attrNameLst>
                                          <p:attrName>ppt_h</p:attrName>
                                        </p:attrNameLst>
                                      </p:cBhvr>
                                      <p:tavLst>
                                        <p:tav tm="0">
                                          <p:val>
                                            <p:strVal val="#ppt_h"/>
                                          </p:val>
                                        </p:tav>
                                        <p:tav tm="100000">
                                          <p:val>
                                            <p:strVal val="#ppt_h"/>
                                          </p:val>
                                        </p:tav>
                                      </p:tavLst>
                                    </p:anim>
                                    <p:anim calcmode="lin" valueType="num">
                                      <p:cBhvr>
                                        <p:cTn id="48" dur="500" fill="hold"/>
                                        <p:tgtEl>
                                          <p:spTgt spid="6147">
                                            <p:txEl>
                                              <p:pRg st="5" end="5"/>
                                            </p:txEl>
                                          </p:spTgt>
                                        </p:tgtEl>
                                        <p:attrNameLst>
                                          <p:attrName>ppt_x</p:attrName>
                                        </p:attrNameLst>
                                      </p:cBhvr>
                                      <p:tavLst>
                                        <p:tav tm="0">
                                          <p:val>
                                            <p:strVal val="#ppt_x-.2"/>
                                          </p:val>
                                        </p:tav>
                                        <p:tav tm="100000">
                                          <p:val>
                                            <p:strVal val="#ppt_x"/>
                                          </p:val>
                                        </p:tav>
                                      </p:tavLst>
                                    </p:anim>
                                    <p:anim calcmode="lin" valueType="num">
                                      <p:cBhvr>
                                        <p:cTn id="49" dur="500" fill="hold"/>
                                        <p:tgtEl>
                                          <p:spTgt spid="6147">
                                            <p:txEl>
                                              <p:pRg st="5" end="5"/>
                                            </p:txEl>
                                          </p:spTgt>
                                        </p:tgtEl>
                                        <p:attrNameLst>
                                          <p:attrName>ppt_y</p:attrName>
                                        </p:attrNameLst>
                                      </p:cBhvr>
                                      <p:tavLst>
                                        <p:tav tm="0">
                                          <p:val>
                                            <p:strVal val="#ppt_y"/>
                                          </p:val>
                                        </p:tav>
                                        <p:tav tm="100000">
                                          <p:val>
                                            <p:strVal val="#ppt_y"/>
                                          </p:val>
                                        </p:tav>
                                      </p:tavLst>
                                    </p:anim>
                                    <p:animEffect transition="in" filter="fade">
                                      <p:cBhvr>
                                        <p:cTn id="50" dur="500"/>
                                        <p:tgtEl>
                                          <p:spTgt spid="6147">
                                            <p:txEl>
                                              <p:pRg st="5" end="5"/>
                                            </p:txEl>
                                          </p:spTgt>
                                        </p:tgtEl>
                                      </p:cBhvr>
                                    </p:animEffect>
                                  </p:childTnLst>
                                </p:cTn>
                              </p:par>
                              <p:par>
                                <p:cTn id="51" presetID="54" presetClass="entr" presetSubtype="0" accel="100000" fill="hold" grpId="0" nodeType="withEffect">
                                  <p:stCondLst>
                                    <p:cond delay="0"/>
                                  </p:stCondLst>
                                  <p:childTnLst>
                                    <p:set>
                                      <p:cBhvr>
                                        <p:cTn id="52" dur="1" fill="hold">
                                          <p:stCondLst>
                                            <p:cond delay="0"/>
                                          </p:stCondLst>
                                        </p:cTn>
                                        <p:tgtEl>
                                          <p:spTgt spid="6147">
                                            <p:txEl>
                                              <p:pRg st="6" end="6"/>
                                            </p:txEl>
                                          </p:spTgt>
                                        </p:tgtEl>
                                        <p:attrNameLst>
                                          <p:attrName>style.visibility</p:attrName>
                                        </p:attrNameLst>
                                      </p:cBhvr>
                                      <p:to>
                                        <p:strVal val="visible"/>
                                      </p:to>
                                    </p:set>
                                    <p:anim calcmode="lin" valueType="num">
                                      <p:cBhvr>
                                        <p:cTn id="53" dur="500" fill="hold"/>
                                        <p:tgtEl>
                                          <p:spTgt spid="6147">
                                            <p:txEl>
                                              <p:pRg st="6" end="6"/>
                                            </p:txEl>
                                          </p:spTgt>
                                        </p:tgtEl>
                                        <p:attrNameLst>
                                          <p:attrName>ppt_w</p:attrName>
                                        </p:attrNameLst>
                                      </p:cBhvr>
                                      <p:tavLst>
                                        <p:tav tm="0">
                                          <p:val>
                                            <p:strVal val="#ppt_w*0.05"/>
                                          </p:val>
                                        </p:tav>
                                        <p:tav tm="100000">
                                          <p:val>
                                            <p:strVal val="#ppt_w"/>
                                          </p:val>
                                        </p:tav>
                                      </p:tavLst>
                                    </p:anim>
                                    <p:anim calcmode="lin" valueType="num">
                                      <p:cBhvr>
                                        <p:cTn id="54" dur="500" fill="hold"/>
                                        <p:tgtEl>
                                          <p:spTgt spid="6147">
                                            <p:txEl>
                                              <p:pRg st="6" end="6"/>
                                            </p:txEl>
                                          </p:spTgt>
                                        </p:tgtEl>
                                        <p:attrNameLst>
                                          <p:attrName>ppt_h</p:attrName>
                                        </p:attrNameLst>
                                      </p:cBhvr>
                                      <p:tavLst>
                                        <p:tav tm="0">
                                          <p:val>
                                            <p:strVal val="#ppt_h"/>
                                          </p:val>
                                        </p:tav>
                                        <p:tav tm="100000">
                                          <p:val>
                                            <p:strVal val="#ppt_h"/>
                                          </p:val>
                                        </p:tav>
                                      </p:tavLst>
                                    </p:anim>
                                    <p:anim calcmode="lin" valueType="num">
                                      <p:cBhvr>
                                        <p:cTn id="55" dur="500" fill="hold"/>
                                        <p:tgtEl>
                                          <p:spTgt spid="6147">
                                            <p:txEl>
                                              <p:pRg st="6" end="6"/>
                                            </p:txEl>
                                          </p:spTgt>
                                        </p:tgtEl>
                                        <p:attrNameLst>
                                          <p:attrName>ppt_x</p:attrName>
                                        </p:attrNameLst>
                                      </p:cBhvr>
                                      <p:tavLst>
                                        <p:tav tm="0">
                                          <p:val>
                                            <p:strVal val="#ppt_x-.2"/>
                                          </p:val>
                                        </p:tav>
                                        <p:tav tm="100000">
                                          <p:val>
                                            <p:strVal val="#ppt_x"/>
                                          </p:val>
                                        </p:tav>
                                      </p:tavLst>
                                    </p:anim>
                                    <p:anim calcmode="lin" valueType="num">
                                      <p:cBhvr>
                                        <p:cTn id="56" dur="500" fill="hold"/>
                                        <p:tgtEl>
                                          <p:spTgt spid="6147">
                                            <p:txEl>
                                              <p:pRg st="6" end="6"/>
                                            </p:txEl>
                                          </p:spTgt>
                                        </p:tgtEl>
                                        <p:attrNameLst>
                                          <p:attrName>ppt_y</p:attrName>
                                        </p:attrNameLst>
                                      </p:cBhvr>
                                      <p:tavLst>
                                        <p:tav tm="0">
                                          <p:val>
                                            <p:strVal val="#ppt_y"/>
                                          </p:val>
                                        </p:tav>
                                        <p:tav tm="100000">
                                          <p:val>
                                            <p:strVal val="#ppt_y"/>
                                          </p:val>
                                        </p:tav>
                                      </p:tavLst>
                                    </p:anim>
                                    <p:animEffect transition="in" filter="fade">
                                      <p:cBhvr>
                                        <p:cTn id="57" dur="500"/>
                                        <p:tgtEl>
                                          <p:spTgt spid="61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a:xfrm>
            <a:off x="0" y="269262"/>
            <a:ext cx="9144000" cy="838200"/>
          </a:xfrm>
        </p:spPr>
        <p:txBody>
          <a:bodyPr>
            <a:normAutofit fontScale="90000"/>
          </a:bodyPr>
          <a:lstStyle/>
          <a:p>
            <a:pPr eaLnBrk="1" hangingPunct="1"/>
            <a:r>
              <a:rPr lang="en-US" dirty="0" smtClean="0">
                <a:latin typeface="Arial" panose="020B0604020202020204" pitchFamily="34" charset="0"/>
              </a:rPr>
              <a:t>Eligibility Requirements</a:t>
            </a:r>
            <a:r>
              <a:rPr lang="en-US" sz="4000" dirty="0" smtClean="0">
                <a:latin typeface="Arial" panose="020B0604020202020204" pitchFamily="34" charset="0"/>
              </a:rPr>
              <a:t/>
            </a:r>
            <a:br>
              <a:rPr lang="en-US" sz="4000" dirty="0" smtClean="0">
                <a:latin typeface="Arial" panose="020B0604020202020204" pitchFamily="34" charset="0"/>
              </a:rPr>
            </a:br>
            <a:r>
              <a:rPr lang="en-US" sz="4000" dirty="0" smtClean="0">
                <a:latin typeface="Arial" panose="020B0604020202020204" pitchFamily="34" charset="0"/>
              </a:rPr>
              <a:t>Retirement System</a:t>
            </a:r>
          </a:p>
        </p:txBody>
      </p:sp>
      <p:sp>
        <p:nvSpPr>
          <p:cNvPr id="7171" name="Rectangle 3"/>
          <p:cNvSpPr>
            <a:spLocks noGrp="1" noChangeArrowheads="1"/>
          </p:cNvSpPr>
          <p:nvPr>
            <p:ph idx="1"/>
          </p:nvPr>
        </p:nvSpPr>
        <p:spPr>
          <a:xfrm>
            <a:off x="384629" y="1357086"/>
            <a:ext cx="8073571" cy="4872264"/>
          </a:xfrm>
        </p:spPr>
        <p:txBody>
          <a:bodyPr/>
          <a:lstStyle/>
          <a:p>
            <a:pPr algn="ctr" eaLnBrk="1" hangingPunct="1">
              <a:buFont typeface="Wingdings" pitchFamily="2" charset="2"/>
              <a:buNone/>
            </a:pPr>
            <a:endParaRPr lang="en-US" sz="4000" b="1" dirty="0" smtClean="0"/>
          </a:p>
          <a:p>
            <a:pPr eaLnBrk="1" hangingPunct="1"/>
            <a:r>
              <a:rPr lang="en-US" sz="3600" dirty="0" smtClean="0">
                <a:latin typeface="Arial" panose="020B0604020202020204" pitchFamily="34" charset="0"/>
              </a:rPr>
              <a:t>Service Retirement (full benefit)</a:t>
            </a:r>
            <a:endParaRPr lang="en-US" sz="4000" dirty="0" smtClean="0">
              <a:latin typeface="Arial" panose="020B0604020202020204" pitchFamily="34" charset="0"/>
            </a:endParaRPr>
          </a:p>
          <a:p>
            <a:pPr lvl="1" eaLnBrk="1" hangingPunct="1">
              <a:buClr>
                <a:srgbClr val="FFFF00"/>
              </a:buClr>
            </a:pPr>
            <a:r>
              <a:rPr lang="en-US" sz="3200" b="0" dirty="0" smtClean="0">
                <a:latin typeface="Arial" panose="020B0604020202020204" pitchFamily="34" charset="0"/>
              </a:rPr>
              <a:t>Age 60 </a:t>
            </a:r>
            <a:r>
              <a:rPr lang="en-US" sz="3200" b="0" u="sng" dirty="0" smtClean="0">
                <a:latin typeface="Arial" panose="020B0604020202020204" pitchFamily="34" charset="0"/>
              </a:rPr>
              <a:t>or</a:t>
            </a:r>
          </a:p>
          <a:p>
            <a:pPr lvl="1" eaLnBrk="1" hangingPunct="1">
              <a:buClr>
                <a:srgbClr val="FFFF00"/>
              </a:buClr>
            </a:pPr>
            <a:r>
              <a:rPr lang="en-US" sz="3200" b="0" dirty="0" smtClean="0">
                <a:latin typeface="Arial" panose="020B0604020202020204" pitchFamily="34" charset="0"/>
              </a:rPr>
              <a:t>30 years of service regardless of age</a:t>
            </a:r>
          </a:p>
          <a:p>
            <a:pPr eaLnBrk="1" hangingPunct="1"/>
            <a:r>
              <a:rPr lang="en-US" sz="3600" dirty="0" smtClean="0">
                <a:latin typeface="Arial" panose="020B0604020202020204" pitchFamily="34" charset="0"/>
              </a:rPr>
              <a:t>Early Retirement (reduced benefit)</a:t>
            </a:r>
          </a:p>
          <a:p>
            <a:pPr lvl="1" eaLnBrk="1" hangingPunct="1">
              <a:buClr>
                <a:srgbClr val="FFFF00"/>
              </a:buClr>
            </a:pPr>
            <a:r>
              <a:rPr lang="en-US" sz="3200" b="0" dirty="0" smtClean="0">
                <a:latin typeface="Arial" panose="020B0604020202020204" pitchFamily="34" charset="0"/>
              </a:rPr>
              <a:t>25 years of service regardless of age</a:t>
            </a:r>
          </a:p>
          <a:p>
            <a:pPr lvl="1" eaLnBrk="1" hangingPunct="1">
              <a:buClr>
                <a:srgbClr val="FFFF00"/>
              </a:buClr>
            </a:pPr>
            <a:r>
              <a:rPr lang="en-US" sz="3200" b="0" dirty="0" smtClean="0">
                <a:latin typeface="Arial" panose="020B0604020202020204" pitchFamily="34" charset="0"/>
              </a:rPr>
              <a:t>Greatest reduction is 30%</a:t>
            </a:r>
          </a:p>
        </p:txBody>
      </p:sp>
      <p:sp>
        <p:nvSpPr>
          <p:cNvPr id="7172" name="Rectangle 3"/>
          <p:cNvSpPr>
            <a:spLocks noGrp="1" noChangeArrowheads="1"/>
          </p:cNvSpPr>
          <p:nvPr>
            <p:ph type="sldNum" sz="quarter" idx="12"/>
          </p:nvPr>
        </p:nvSpPr>
        <p:spPr>
          <a:noFill/>
        </p:spPr>
        <p:txBody>
          <a:bodyPr/>
          <a:lstStyle/>
          <a:p>
            <a:fld id="{290CFED6-972D-4EB1-85D7-E90AEDA33096}" type="slidenum">
              <a:rPr lang="en-US" smtClean="0"/>
              <a:pPr/>
              <a:t>9</a:t>
            </a:fld>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p:cTn id="7" dur="500" fill="hold"/>
                                        <p:tgtEl>
                                          <p:spTgt spid="7170"/>
                                        </p:tgtEl>
                                        <p:attrNameLst>
                                          <p:attrName>ppt_w</p:attrName>
                                        </p:attrNameLst>
                                      </p:cBhvr>
                                      <p:tavLst>
                                        <p:tav tm="0">
                                          <p:val>
                                            <p:fltVal val="0"/>
                                          </p:val>
                                        </p:tav>
                                        <p:tav tm="100000">
                                          <p:val>
                                            <p:strVal val="#ppt_w"/>
                                          </p:val>
                                        </p:tav>
                                      </p:tavLst>
                                    </p:anim>
                                    <p:anim calcmode="lin" valueType="num">
                                      <p:cBhvr>
                                        <p:cTn id="8" dur="500" fill="hold"/>
                                        <p:tgtEl>
                                          <p:spTgt spid="7170"/>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7171">
                                            <p:txEl>
                                              <p:pRg st="1" end="1"/>
                                            </p:txEl>
                                          </p:spTgt>
                                        </p:tgtEl>
                                        <p:attrNameLst>
                                          <p:attrName>style.visibility</p:attrName>
                                        </p:attrNameLst>
                                      </p:cBhvr>
                                      <p:to>
                                        <p:strVal val="visible"/>
                                      </p:to>
                                    </p:set>
                                    <p:anim calcmode="lin" valueType="num">
                                      <p:cBhvr>
                                        <p:cTn id="13" dur="500" fill="hold"/>
                                        <p:tgtEl>
                                          <p:spTgt spid="7171">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7171">
                                            <p:txEl>
                                              <p:pRg st="1" end="1"/>
                                            </p:txEl>
                                          </p:spTgt>
                                        </p:tgtEl>
                                        <p:attrNameLst>
                                          <p:attrName>ppt_h</p:attrName>
                                        </p:attrNameLst>
                                      </p:cBhvr>
                                      <p:tavLst>
                                        <p:tav tm="0">
                                          <p:val>
                                            <p:fltVal val="0"/>
                                          </p:val>
                                        </p:tav>
                                        <p:tav tm="100000">
                                          <p:val>
                                            <p:strVal val="#ppt_h"/>
                                          </p:val>
                                        </p:tav>
                                      </p:tavLst>
                                    </p:anim>
                                  </p:childTnLst>
                                </p:cTn>
                              </p:par>
                              <p:par>
                                <p:cTn id="15" presetID="23" presetClass="entr" presetSubtype="16" fill="hold" grpId="0" nodeType="withEffect">
                                  <p:stCondLst>
                                    <p:cond delay="0"/>
                                  </p:stCondLst>
                                  <p:childTnLst>
                                    <p:set>
                                      <p:cBhvr>
                                        <p:cTn id="16" dur="1" fill="hold">
                                          <p:stCondLst>
                                            <p:cond delay="0"/>
                                          </p:stCondLst>
                                        </p:cTn>
                                        <p:tgtEl>
                                          <p:spTgt spid="7171">
                                            <p:txEl>
                                              <p:pRg st="2" end="2"/>
                                            </p:txEl>
                                          </p:spTgt>
                                        </p:tgtEl>
                                        <p:attrNameLst>
                                          <p:attrName>style.visibility</p:attrName>
                                        </p:attrNameLst>
                                      </p:cBhvr>
                                      <p:to>
                                        <p:strVal val="visible"/>
                                      </p:to>
                                    </p:set>
                                    <p:anim calcmode="lin" valueType="num">
                                      <p:cBhvr>
                                        <p:cTn id="17" dur="500" fill="hold"/>
                                        <p:tgtEl>
                                          <p:spTgt spid="7171">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7171">
                                            <p:txEl>
                                              <p:pRg st="2" end="2"/>
                                            </p:txEl>
                                          </p:spTgt>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7171">
                                            <p:txEl>
                                              <p:pRg st="3" end="3"/>
                                            </p:txEl>
                                          </p:spTgt>
                                        </p:tgtEl>
                                        <p:attrNameLst>
                                          <p:attrName>style.visibility</p:attrName>
                                        </p:attrNameLst>
                                      </p:cBhvr>
                                      <p:to>
                                        <p:strVal val="visible"/>
                                      </p:to>
                                    </p:set>
                                    <p:anim calcmode="lin" valueType="num">
                                      <p:cBhvr>
                                        <p:cTn id="21" dur="500" fill="hold"/>
                                        <p:tgtEl>
                                          <p:spTgt spid="7171">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7171">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grpId="0" nodeType="clickEffect">
                                  <p:stCondLst>
                                    <p:cond delay="0"/>
                                  </p:stCondLst>
                                  <p:childTnLst>
                                    <p:set>
                                      <p:cBhvr>
                                        <p:cTn id="26" dur="1" fill="hold">
                                          <p:stCondLst>
                                            <p:cond delay="0"/>
                                          </p:stCondLst>
                                        </p:cTn>
                                        <p:tgtEl>
                                          <p:spTgt spid="7171">
                                            <p:txEl>
                                              <p:pRg st="4" end="4"/>
                                            </p:txEl>
                                          </p:spTgt>
                                        </p:tgtEl>
                                        <p:attrNameLst>
                                          <p:attrName>style.visibility</p:attrName>
                                        </p:attrNameLst>
                                      </p:cBhvr>
                                      <p:to>
                                        <p:strVal val="visible"/>
                                      </p:to>
                                    </p:set>
                                    <p:anim calcmode="lin" valueType="num">
                                      <p:cBhvr>
                                        <p:cTn id="27" dur="500" fill="hold"/>
                                        <p:tgtEl>
                                          <p:spTgt spid="7171">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7171">
                                            <p:txEl>
                                              <p:pRg st="4" end="4"/>
                                            </p:txEl>
                                          </p:spTgt>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7171">
                                            <p:txEl>
                                              <p:pRg st="5" end="5"/>
                                            </p:txEl>
                                          </p:spTgt>
                                        </p:tgtEl>
                                        <p:attrNameLst>
                                          <p:attrName>style.visibility</p:attrName>
                                        </p:attrNameLst>
                                      </p:cBhvr>
                                      <p:to>
                                        <p:strVal val="visible"/>
                                      </p:to>
                                    </p:set>
                                    <p:anim calcmode="lin" valueType="num">
                                      <p:cBhvr>
                                        <p:cTn id="31" dur="500" fill="hold"/>
                                        <p:tgtEl>
                                          <p:spTgt spid="7171">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7171">
                                            <p:txEl>
                                              <p:pRg st="5" end="5"/>
                                            </p:txEl>
                                          </p:spTgt>
                                        </p:tgtEl>
                                        <p:attrNameLst>
                                          <p:attrName>ppt_h</p:attrName>
                                        </p:attrNameLst>
                                      </p:cBhvr>
                                      <p:tavLst>
                                        <p:tav tm="0">
                                          <p:val>
                                            <p:fltVal val="0"/>
                                          </p:val>
                                        </p:tav>
                                        <p:tav tm="100000">
                                          <p:val>
                                            <p:strVal val="#ppt_h"/>
                                          </p:val>
                                        </p:tav>
                                      </p:tavLst>
                                    </p:anim>
                                  </p:childTnLst>
                                </p:cTn>
                              </p:par>
                              <p:par>
                                <p:cTn id="33" presetID="23" presetClass="entr" presetSubtype="16" fill="hold" grpId="0" nodeType="withEffect">
                                  <p:stCondLst>
                                    <p:cond delay="0"/>
                                  </p:stCondLst>
                                  <p:childTnLst>
                                    <p:set>
                                      <p:cBhvr>
                                        <p:cTn id="34" dur="1" fill="hold">
                                          <p:stCondLst>
                                            <p:cond delay="0"/>
                                          </p:stCondLst>
                                        </p:cTn>
                                        <p:tgtEl>
                                          <p:spTgt spid="7171">
                                            <p:txEl>
                                              <p:pRg st="6" end="6"/>
                                            </p:txEl>
                                          </p:spTgt>
                                        </p:tgtEl>
                                        <p:attrNameLst>
                                          <p:attrName>style.visibility</p:attrName>
                                        </p:attrNameLst>
                                      </p:cBhvr>
                                      <p:to>
                                        <p:strVal val="visible"/>
                                      </p:to>
                                    </p:set>
                                    <p:anim calcmode="lin" valueType="num">
                                      <p:cBhvr>
                                        <p:cTn id="35" dur="500" fill="hold"/>
                                        <p:tgtEl>
                                          <p:spTgt spid="7171">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7171">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SRA Webinar">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MSRA Webinar</Template>
  <TotalTime>2487</TotalTime>
  <Words>3362</Words>
  <Application>Microsoft Office PowerPoint</Application>
  <PresentationFormat>On-screen Show (4:3)</PresentationFormat>
  <Paragraphs>412</Paragraphs>
  <Slides>29</Slides>
  <Notes>24</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MSRA Webinar</vt:lpstr>
      <vt:lpstr> Retirement Benefits as impacted by the Voluntary Separation Program (VSP) </vt:lpstr>
      <vt:lpstr>Overview There are three groups that will be covered during this seminar:</vt:lpstr>
      <vt:lpstr>Membership:  Pension System</vt:lpstr>
      <vt:lpstr>Membership Retirement System</vt:lpstr>
      <vt:lpstr>Group 3 Non-Vested Members </vt:lpstr>
      <vt:lpstr>Group 3: Withdrawal of Contributions</vt:lpstr>
      <vt:lpstr>Group 1 and Group 2 Pension System Vested Benefits (Current Members as of 6/30/2011)</vt:lpstr>
      <vt:lpstr>Group 1 and Group 2 Reformed Pension System Vested Benefits (New Members as of 7/1/2011 or later)</vt:lpstr>
      <vt:lpstr>Eligibility Requirements Retirement System</vt:lpstr>
      <vt:lpstr>Group 2 Vested Benefits</vt:lpstr>
      <vt:lpstr>Inside Your PSB</vt:lpstr>
      <vt:lpstr>Military Credit</vt:lpstr>
      <vt:lpstr>Service Purchase Normal Cost </vt:lpstr>
      <vt:lpstr>Group 1: Service Purchase Full Cost</vt:lpstr>
      <vt:lpstr>Purchase of Service</vt:lpstr>
      <vt:lpstr>Monthly Payment Option Selection</vt:lpstr>
      <vt:lpstr>Single Life Annuities: Payment Option 1</vt:lpstr>
      <vt:lpstr>Single Life Annuities: Payment Option 1 Example</vt:lpstr>
      <vt:lpstr>Single Life Annuities: Payment Option 4</vt:lpstr>
      <vt:lpstr>Single Life Annuities: Payment Option 4 Example</vt:lpstr>
      <vt:lpstr>Dual Life Annuities</vt:lpstr>
      <vt:lpstr>Dual Life Annuities</vt:lpstr>
      <vt:lpstr>Options 2 and 5 Restrictions Naming a Beneficiary</vt:lpstr>
      <vt:lpstr>If Considering Retirement…</vt:lpstr>
      <vt:lpstr>Necessary VSP Retirement Forms </vt:lpstr>
      <vt:lpstr>Unused Sick Leave</vt:lpstr>
      <vt:lpstr>Unused Sick Leave</vt:lpstr>
      <vt:lpstr>Information Regarding VSP</vt:lpstr>
      <vt:lpstr>PowerPoint Presentation</vt:lpstr>
    </vt:vector>
  </TitlesOfParts>
  <Company>Maryland State Retirement Agency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Pre-Retirement Seminar</dc:title>
  <dc:creator>lauramusil</dc:creator>
  <cp:lastModifiedBy>Karen Simpson</cp:lastModifiedBy>
  <cp:revision>181</cp:revision>
  <cp:lastPrinted>2015-02-19T20:16:23Z</cp:lastPrinted>
  <dcterms:created xsi:type="dcterms:W3CDTF">2001-12-31T15:25:33Z</dcterms:created>
  <dcterms:modified xsi:type="dcterms:W3CDTF">2015-02-19T20:34:07Z</dcterms:modified>
</cp:coreProperties>
</file>